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45.jpg" ContentType="image/pn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notesMasterIdLst>
    <p:notesMasterId r:id="rId75"/>
  </p:notesMasterIdLst>
  <p:sldIdLst>
    <p:sldId id="256" r:id="rId2"/>
    <p:sldId id="325" r:id="rId3"/>
    <p:sldId id="283" r:id="rId4"/>
    <p:sldId id="259" r:id="rId5"/>
    <p:sldId id="261" r:id="rId6"/>
    <p:sldId id="281" r:id="rId7"/>
    <p:sldId id="277" r:id="rId8"/>
    <p:sldId id="282" r:id="rId9"/>
    <p:sldId id="264" r:id="rId10"/>
    <p:sldId id="265" r:id="rId11"/>
    <p:sldId id="260" r:id="rId12"/>
    <p:sldId id="296" r:id="rId13"/>
    <p:sldId id="272" r:id="rId14"/>
    <p:sldId id="297" r:id="rId15"/>
    <p:sldId id="271" r:id="rId16"/>
    <p:sldId id="276" r:id="rId17"/>
    <p:sldId id="324" r:id="rId18"/>
    <p:sldId id="269" r:id="rId19"/>
    <p:sldId id="273" r:id="rId20"/>
    <p:sldId id="286" r:id="rId21"/>
    <p:sldId id="275" r:id="rId22"/>
    <p:sldId id="284" r:id="rId23"/>
    <p:sldId id="285" r:id="rId24"/>
    <p:sldId id="279" r:id="rId25"/>
    <p:sldId id="289" r:id="rId26"/>
    <p:sldId id="288" r:id="rId27"/>
    <p:sldId id="287" r:id="rId28"/>
    <p:sldId id="294" r:id="rId29"/>
    <p:sldId id="301" r:id="rId30"/>
    <p:sldId id="298" r:id="rId31"/>
    <p:sldId id="299" r:id="rId32"/>
    <p:sldId id="300" r:id="rId33"/>
    <p:sldId id="291" r:id="rId34"/>
    <p:sldId id="293" r:id="rId35"/>
    <p:sldId id="292" r:id="rId36"/>
    <p:sldId id="304" r:id="rId37"/>
    <p:sldId id="326" r:id="rId38"/>
    <p:sldId id="306" r:id="rId39"/>
    <p:sldId id="307" r:id="rId40"/>
    <p:sldId id="309" r:id="rId41"/>
    <p:sldId id="310" r:id="rId42"/>
    <p:sldId id="311" r:id="rId43"/>
    <p:sldId id="312" r:id="rId44"/>
    <p:sldId id="314" r:id="rId45"/>
    <p:sldId id="313" r:id="rId46"/>
    <p:sldId id="315" r:id="rId47"/>
    <p:sldId id="316" r:id="rId48"/>
    <p:sldId id="317" r:id="rId49"/>
    <p:sldId id="332" r:id="rId50"/>
    <p:sldId id="331" r:id="rId51"/>
    <p:sldId id="335" r:id="rId52"/>
    <p:sldId id="334" r:id="rId53"/>
    <p:sldId id="333" r:id="rId54"/>
    <p:sldId id="318" r:id="rId55"/>
    <p:sldId id="339" r:id="rId56"/>
    <p:sldId id="342" r:id="rId57"/>
    <p:sldId id="341" r:id="rId58"/>
    <p:sldId id="343" r:id="rId59"/>
    <p:sldId id="344" r:id="rId60"/>
    <p:sldId id="346" r:id="rId61"/>
    <p:sldId id="347" r:id="rId62"/>
    <p:sldId id="345" r:id="rId63"/>
    <p:sldId id="322" r:id="rId64"/>
    <p:sldId id="348" r:id="rId65"/>
    <p:sldId id="351" r:id="rId66"/>
    <p:sldId id="350" r:id="rId67"/>
    <p:sldId id="353" r:id="rId68"/>
    <p:sldId id="352" r:id="rId69"/>
    <p:sldId id="349" r:id="rId70"/>
    <p:sldId id="354" r:id="rId71"/>
    <p:sldId id="323" r:id="rId72"/>
    <p:sldId id="295" r:id="rId73"/>
    <p:sldId id="278" r:id="rId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oBlack" initials="R" lastIdx="1" clrIdx="0">
    <p:extLst>
      <p:ext uri="{19B8F6BF-5375-455C-9EA6-DF929625EA0E}">
        <p15:presenceInfo xmlns:p15="http://schemas.microsoft.com/office/powerpoint/2012/main" userId="RaoBla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47" autoAdjust="0"/>
    <p:restoredTop sz="95320" autoAdjust="0"/>
  </p:normalViewPr>
  <p:slideViewPr>
    <p:cSldViewPr snapToGrid="0">
      <p:cViewPr varScale="1">
        <p:scale>
          <a:sx n="115" d="100"/>
          <a:sy n="115" d="100"/>
        </p:scale>
        <p:origin x="132" y="132"/>
      </p:cViewPr>
      <p:guideLst/>
    </p:cSldViewPr>
  </p:slideViewPr>
  <p:outlineViewPr>
    <p:cViewPr>
      <p:scale>
        <a:sx n="33" d="100"/>
        <a:sy n="33" d="100"/>
      </p:scale>
      <p:origin x="0" y="-69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61C2C-1CD7-41CF-8E37-90DD6BEAA219}" type="datetimeFigureOut">
              <a:rPr lang="zh-TW" altLang="en-US" smtClean="0"/>
              <a:t>2020/10/12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FF236-04F9-4DD6-B5B4-CFE9CADF09FB}" type="slidenum">
              <a:rPr lang="zh-TW" altLang="en-US" smtClean="0"/>
              <a:t>‹#›</a:t>
            </a:fld>
            <a:endParaRPr lang="zh-TW" altLang="en-US"/>
          </a:p>
        </p:txBody>
      </p:sp>
    </p:spTree>
    <p:extLst>
      <p:ext uri="{BB962C8B-B14F-4D97-AF65-F5344CB8AC3E}">
        <p14:creationId xmlns:p14="http://schemas.microsoft.com/office/powerpoint/2010/main" val="347651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經皮的</a:t>
            </a:r>
            <a:r>
              <a:rPr lang="zh-TW" altLang="en-US" sz="1200" b="0" i="0" kern="1200" dirty="0" smtClean="0">
                <a:solidFill>
                  <a:schemeClr val="tx1"/>
                </a:solidFill>
                <a:effectLst/>
                <a:latin typeface="+mn-lt"/>
                <a:ea typeface="+mn-ea"/>
                <a:cs typeface="+mn-cs"/>
              </a:rPr>
              <a:t>椎弓螺釘</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經過皮膚的</a:t>
            </a:r>
            <a:r>
              <a:rPr lang="zh-TW" altLang="en-US" sz="1200" b="0" i="0" kern="1200" dirty="0" smtClean="0">
                <a:solidFill>
                  <a:schemeClr val="tx1"/>
                </a:solidFill>
                <a:effectLst/>
                <a:latin typeface="+mn-lt"/>
                <a:ea typeface="+mn-ea"/>
                <a:cs typeface="+mn-cs"/>
              </a:rPr>
              <a:t>椎弓螺釘</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和脊椎弓根錐子尖端延伸</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台北醫院</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曾永輝</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醫師</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當脊椎骨受到破壞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像是骨折、腫瘤、感染等</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，或脊椎關節受到破壞 </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脊椎退化、滑脫</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，就會造成脊椎不穩定。恢復脊椎穩定最直接的方式，就是脊椎內固定。這時候會用到脊椎內固定手術。</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椎弓螺釘，就是固定在脊椎”椎弓”地方的螺釘。在手術過程其實是像螺絲一樣，用鎖進去</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椎弓螺釘的使用，是脊椎內固定手術最常使用的固定方式。那要怎麼判斷釘子是否鎖在正確位置以及保證手術的品質是這個研究關注的點。</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Percutaneous</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經皮的</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Pedicle Screw</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mn-lt"/>
                <a:ea typeface="+mn-ea"/>
                <a:cs typeface="+mn-cs"/>
              </a:rPr>
              <a:t>椎弓螺釘</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Vertebra</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：椎骨 </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：錐子</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Tip</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：尖端</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a:t>
            </a:fld>
            <a:endParaRPr lang="zh-TW" altLang="en-US"/>
          </a:p>
        </p:txBody>
      </p:sp>
    </p:spTree>
    <p:extLst>
      <p:ext uri="{BB962C8B-B14F-4D97-AF65-F5344CB8AC3E}">
        <p14:creationId xmlns:p14="http://schemas.microsoft.com/office/powerpoint/2010/main" val="354929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儀器設計</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為此過程設計了一種結合了錐子，椎弓根</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探測器</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和錐孔的器械。</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paper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有設計一個專利，</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這個專利透過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個部分</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一個是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錐子一個是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 finger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探測器</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這個機器是空心的</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可以將他鎖進去第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手術時將整體插入病人的脊髓的地方</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再把第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個東西轉出來</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最後就可以透過</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中間</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管道將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螺釘</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鎖進病人身體</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10</a:t>
            </a:fld>
            <a:endParaRPr lang="zh-TW" altLang="en-US"/>
          </a:p>
        </p:txBody>
      </p:sp>
    </p:spTree>
    <p:extLst>
      <p:ext uri="{BB962C8B-B14F-4D97-AF65-F5344CB8AC3E}">
        <p14:creationId xmlns:p14="http://schemas.microsoft.com/office/powerpoint/2010/main" val="121231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技術說明</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只需要在病人背後開一個小缺口</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降低的手術程序</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用的是一個單次拍攝方法，不會連續照射，減少醫生的放射照射狀況</a:t>
            </a: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正如預期的最低限度的後路手術程序，我們只在背部的正中皮膚上做了一個縱向刺傷。</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我們使用單次拍攝方法，與連續曝光相比，可縮短曝光時間。</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11</a:t>
            </a:fld>
            <a:endParaRPr lang="zh-TW" altLang="en-US"/>
          </a:p>
        </p:txBody>
      </p:sp>
    </p:spTree>
    <p:extLst>
      <p:ext uri="{BB962C8B-B14F-4D97-AF65-F5344CB8AC3E}">
        <p14:creationId xmlns:p14="http://schemas.microsoft.com/office/powerpoint/2010/main" val="1422744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錐子射角的討論</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ABC</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清楚</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左上角白白的就是那個設計的東西</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DEF</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前後軌跡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投影影像</a:t>
            </a:r>
            <a:r>
              <a:rPr lang="en-US" altLang="zh-TW" sz="120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前胸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後背的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光攝影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黑黑的是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的投影寬度跟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差不多寬（針頭旁邊的小圈）</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這樣打進去最好</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(AD)</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投影出的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針頭</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距離太短，小於</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pedicle</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的寬度 </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(BE)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投影出的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針頭</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距離</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投影寬度</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寬度</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(CF)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投影出的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針頭</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距離</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太長</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病人會有生命危險</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12</a:t>
            </a:fld>
            <a:endParaRPr lang="zh-TW" altLang="en-US"/>
          </a:p>
        </p:txBody>
      </p:sp>
    </p:spTree>
    <p:extLst>
      <p:ext uri="{BB962C8B-B14F-4D97-AF65-F5344CB8AC3E}">
        <p14:creationId xmlns:p14="http://schemas.microsoft.com/office/powerpoint/2010/main" val="258513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幾何圖</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想到解決方法</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透過幾何圖形</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若打進去的寬度剛剛好</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的寬度就是最剛好的</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13</a:t>
            </a:fld>
            <a:endParaRPr lang="zh-TW" altLang="en-US"/>
          </a:p>
        </p:txBody>
      </p:sp>
    </p:spTree>
    <p:extLst>
      <p:ext uri="{BB962C8B-B14F-4D97-AF65-F5344CB8AC3E}">
        <p14:creationId xmlns:p14="http://schemas.microsoft.com/office/powerpoint/2010/main" val="2868302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確定要打入釘子的方向後，接著就將</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釘子</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旋入</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中，</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前端的螺絲紋路較淺，以至於沒辦法打入很深的皮質骨，此時將那個設計的裝置中間</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的部分抽離。</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設計的那個裝置是拿來定位使用，之後再用真正的要固定的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screw</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螺釘依照那定位的位置鎖入。</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(AB)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投影出的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針頭</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距離</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還沒打之前</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投影出的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針頭</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距離</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打進去之後</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Awl=pedicle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長度）</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14</a:t>
            </a:fld>
            <a:endParaRPr lang="zh-TW" altLang="en-US"/>
          </a:p>
        </p:txBody>
      </p:sp>
    </p:spTree>
    <p:extLst>
      <p:ext uri="{BB962C8B-B14F-4D97-AF65-F5344CB8AC3E}">
        <p14:creationId xmlns:p14="http://schemas.microsoft.com/office/powerpoint/2010/main" val="91634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椎弓螺釘</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位置評估</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如何判斷他鎖的好不好</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最近定位的統計</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級：無椎弓根穿孔</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沒有穿過去</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椎弓根</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級：在椎弓根外側有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&lt;2 mm</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的螺紋</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&lt;2 mm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穿過去</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椎弓根</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級：椎弓根外側有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到</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4mm</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的芯螺釘直徑</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到</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4mm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穿過去</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椎弓根</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級：完全釘在椎弓根外側</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預期</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級數</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的準確性結果：</a:t>
            </a:r>
            <a:endParaRPr lang="en-US" altLang="zh-TW" sz="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Perforation (n.) </a:t>
            </a:r>
            <a:r>
              <a:rPr lang="zh-TW" altLang="en-US" sz="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穿孔</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15</a:t>
            </a:fld>
            <a:endParaRPr lang="zh-TW" altLang="en-US"/>
          </a:p>
        </p:txBody>
      </p:sp>
    </p:spTree>
    <p:extLst>
      <p:ext uri="{BB962C8B-B14F-4D97-AF65-F5344CB8AC3E}">
        <p14:creationId xmlns:p14="http://schemas.microsoft.com/office/powerpoint/2010/main" val="1022295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人體脊椎骨</a:t>
            </a:r>
          </a:p>
          <a:p>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Peticle</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大概都打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L1-L5</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之間，因為那邊腰椎比較會有病痛</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症狀，</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大概就是釘進去之後會用</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一些</a:t>
            </a:r>
            <a:r>
              <a:rPr lang="zh-TW" altLang="en-US" sz="1200" b="0" i="0" kern="1200" dirty="0" smtClean="0">
                <a:solidFill>
                  <a:schemeClr val="tx1"/>
                </a:solidFill>
                <a:effectLst/>
                <a:latin typeface="+mn-lt"/>
                <a:ea typeface="+mn-ea"/>
                <a:cs typeface="+mn-cs"/>
              </a:rPr>
              <a:t>鋼條</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將他串起來，把腰椎固定住</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cervical</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頸椎</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對</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thoracic  (</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胸椎</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對</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lumbar(</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腰椎</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對</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Sacrum</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：薦骨</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r>
            <a:b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coccyx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尾骨</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16</a:t>
            </a:fld>
            <a:endParaRPr lang="zh-TW" altLang="en-US"/>
          </a:p>
        </p:txBody>
      </p:sp>
    </p:spTree>
    <p:extLst>
      <p:ext uri="{BB962C8B-B14F-4D97-AF65-F5344CB8AC3E}">
        <p14:creationId xmlns:p14="http://schemas.microsoft.com/office/powerpoint/2010/main" val="2087851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不同等級的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CT</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不同的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Grade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會長怎樣</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（這是從側面來看）</a:t>
            </a: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裂口</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CT</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(B)</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裂口</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CT</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級</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裂口</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患者的術後</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手術後，串起來後再用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光照一次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17</a:t>
            </a:fld>
            <a:endParaRPr lang="zh-TW" altLang="en-US"/>
          </a:p>
        </p:txBody>
      </p:sp>
    </p:spTree>
    <p:extLst>
      <p:ext uri="{BB962C8B-B14F-4D97-AF65-F5344CB8AC3E}">
        <p14:creationId xmlns:p14="http://schemas.microsoft.com/office/powerpoint/2010/main" val="266770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回顧系列</a:t>
            </a:r>
            <a:endPar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回顧以前如果沒有透過微創或是幾何方法來開刀的話，會是什麼結果</a:t>
            </a:r>
            <a:endPar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2010</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月至</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2015</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月之間，</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名外科醫生在</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家醫院的胸腰椎區域接受背部固定的</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670</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名連續患者進行了評估。總共放置了</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4,072</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個螺絲釘。</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一個病人，</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由於骨質疏鬆，導致患者的內側破壞，需在一次手術後立即進行一次螺釘修正位置。</a:t>
            </a:r>
            <a:endPar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18</a:t>
            </a:fld>
            <a:endParaRPr lang="zh-TW" altLang="en-US"/>
          </a:p>
        </p:txBody>
      </p:sp>
    </p:spTree>
    <p:extLst>
      <p:ext uri="{BB962C8B-B14F-4D97-AF65-F5344CB8AC3E}">
        <p14:creationId xmlns:p14="http://schemas.microsoft.com/office/powerpoint/2010/main" val="209004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預期系列</a:t>
            </a:r>
            <a:endPar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目前最新的方法</a:t>
            </a:r>
            <a:r>
              <a:rPr lang="zh-TW" altLang="en-US"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月至</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年</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月之間，在</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家不同的醫院中，連續有</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88</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名患者使用了</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413</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個經皮</a:t>
            </a:r>
            <a:r>
              <a:rPr lang="zh-TW" altLang="en-US" sz="1200" b="0" i="0" kern="1200" dirty="0" smtClean="0">
                <a:solidFill>
                  <a:schemeClr val="tx1"/>
                </a:solidFill>
                <a:effectLst/>
                <a:latin typeface="+mn-lt"/>
                <a:ea typeface="+mn-ea"/>
                <a:cs typeface="+mn-cs"/>
              </a:rPr>
              <a:t>椎弓螺釘</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在這項前瞻性研究中，放置一根經皮椎弓螺釘需要</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5.8</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個拍攝 </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(2–16</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，標準偏差</a:t>
            </a:r>
            <a:r>
              <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2.669)</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也就是說大概只需要拍</a:t>
            </a:r>
            <a:r>
              <a:rPr lang="en-US"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5.8</a:t>
            </a:r>
            <a:r>
              <a:rPr lang="zh-TW"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張</a:t>
            </a:r>
            <a:r>
              <a:rPr lang="en-US"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en-US"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影像就可以知道</a:t>
            </a:r>
            <a:r>
              <a:rPr lang="en-US"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en-US" altLang="zh-TW" sz="1200" b="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sc</a:t>
            </a:r>
            <a:r>
              <a:rPr lang="en-US"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rew</a:t>
            </a:r>
            <a:r>
              <a:rPr lang="zh-TW"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放置的位</a:t>
            </a:r>
            <a:r>
              <a:rPr lang="zh-TW" altLang="en-US"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置</a:t>
            </a:r>
            <a:r>
              <a:rPr lang="zh-TW" altLang="en-US"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19</a:t>
            </a:fld>
            <a:endParaRPr lang="zh-TW" altLang="en-US"/>
          </a:p>
        </p:txBody>
      </p:sp>
    </p:spTree>
    <p:extLst>
      <p:ext uri="{BB962C8B-B14F-4D97-AF65-F5344CB8AC3E}">
        <p14:creationId xmlns:p14="http://schemas.microsoft.com/office/powerpoint/2010/main" val="8911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Part 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會先回顧台北醫院</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曾永輝</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醫師的論文</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文章為一個臨床研究</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微創手術</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內容主要是研究幫病人放置</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Pedicle Screw (</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椎弓螺钉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看</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螺釘如何放置比較好</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Part 2</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為自己主要研究內容</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用些影像處理的技巧，幫</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光做一些影像處理</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開發一些影像處理的演算法，讓醫生在臨床上可以有更好的判斷看螺釘如何放置比較好</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部分：經皮椎弓根螺釘置入</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介紹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儀器設計</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椎弓根螺釘位置評估</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結果</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部分：</a:t>
            </a:r>
            <a:r>
              <a:rPr lang="zh-TW" altLang="en-US"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脊椎弓根錐子尖端延伸</a:t>
            </a:r>
            <a:endParaRPr lang="en-US" altLang="zh-TW" sz="1200" b="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MRI</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影像中的錐尖擴展</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 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射線影像中的錐尖擴展</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電腦視覺技術細節</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未來的工作</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結論</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a:t>
            </a:fld>
            <a:endParaRPr lang="zh-TW" altLang="en-US"/>
          </a:p>
        </p:txBody>
      </p:sp>
    </p:spTree>
    <p:extLst>
      <p:ext uri="{BB962C8B-B14F-4D97-AF65-F5344CB8AC3E}">
        <p14:creationId xmlns:p14="http://schemas.microsoft.com/office/powerpoint/2010/main" val="65648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統計手術</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level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為統計圖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黑色（回顧以前的技術）</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retrospective series</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：回顧系列</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淺灰（現在的技術）</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Prospective Series</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：預期系列</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operation level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為總共拍了幾次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可以看出來，以前拍攝多</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Operation level:</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拍</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X-ray</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的次數</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20</a:t>
            </a:fld>
            <a:endParaRPr lang="zh-TW" altLang="en-US"/>
          </a:p>
        </p:txBody>
      </p:sp>
    </p:spTree>
    <p:extLst>
      <p:ext uri="{BB962C8B-B14F-4D97-AF65-F5344CB8AC3E}">
        <p14:creationId xmlns:p14="http://schemas.microsoft.com/office/powerpoint/2010/main" val="39196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經皮的</a:t>
            </a:r>
            <a:r>
              <a:rPr lang="zh-TW" altLang="en-US" sz="1200" b="0" i="0" kern="1200" dirty="0" smtClean="0">
                <a:solidFill>
                  <a:schemeClr val="tx1"/>
                </a:solidFill>
                <a:effectLst/>
                <a:latin typeface="+mn-lt"/>
                <a:ea typeface="+mn-ea"/>
                <a:cs typeface="+mn-cs"/>
              </a:rPr>
              <a:t>椎弓螺釘</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的結論</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椎弓根加上</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一些幾何的想法</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的投影</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，這方法不僅提高了椎弓螺釘的準確性，而且減少了螺釘放置過程中熒光透視的側射量</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減少</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攝影</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，減少了手術時間並使外科醫生暴露於更少的輻射下。</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其實簡單來統整，他們的想法就是把幾何觀念加入進去釘釘子的計算</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21</a:t>
            </a:fld>
            <a:endParaRPr lang="zh-TW" altLang="en-US"/>
          </a:p>
        </p:txBody>
      </p:sp>
    </p:spTree>
    <p:extLst>
      <p:ext uri="{BB962C8B-B14F-4D97-AF65-F5344CB8AC3E}">
        <p14:creationId xmlns:p14="http://schemas.microsoft.com/office/powerpoint/2010/main" val="4071219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part2</a:t>
            </a:r>
            <a:r>
              <a:rPr lang="zh-TW" altLang="zh-TW" sz="1200" kern="1200" dirty="0" smtClean="0">
                <a:solidFill>
                  <a:schemeClr val="tx1"/>
                </a:solidFill>
                <a:effectLst/>
                <a:latin typeface="+mn-lt"/>
                <a:ea typeface="+mn-ea"/>
                <a:cs typeface="+mn-cs"/>
              </a:rPr>
              <a:t>為我們自己的研究部分</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椎弓根錐子尖端延伸</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椎骨尖端延伸</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vertebra (n.) </a:t>
            </a:r>
            <a:r>
              <a:rPr lang="zh-TW" altLang="en-US" dirty="0" smtClean="0"/>
              <a:t>椎骨</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Pedicle Screw</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椎弓根螺钉</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Vertebra</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：椎骨 </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Awl</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：錐子</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Tip</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：尖端</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22</a:t>
            </a:fld>
            <a:endParaRPr lang="zh-TW" altLang="en-US"/>
          </a:p>
        </p:txBody>
      </p:sp>
    </p:spTree>
    <p:extLst>
      <p:ext uri="{BB962C8B-B14F-4D97-AF65-F5344CB8AC3E}">
        <p14:creationId xmlns:p14="http://schemas.microsoft.com/office/powerpoint/2010/main" val="1261645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目的</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希望透過電腦視覺</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和深度學習</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來改善尋找</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 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的位置的過程，希望可以給一個可靠的預測，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錐子尖端延伸的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可以幫助醫生可以決定怎麼放置他的</a:t>
            </a:r>
            <a:r>
              <a:rPr lang="zh-TW" altLang="en-US" sz="1200" b="0" i="0" kern="1200" dirty="0" smtClean="0">
                <a:solidFill>
                  <a:schemeClr val="tx1"/>
                </a:solidFill>
                <a:effectLst/>
                <a:latin typeface="+mn-lt"/>
                <a:ea typeface="+mn-ea"/>
                <a:cs typeface="+mn-cs"/>
              </a:rPr>
              <a:t>椎弓螺釘</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(screw)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使用電腦視覺和深度學習技術可改善找到椎弓根螺釘位置的準確性和可靠性的過程。</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錐子尖端延伸的可靠預測有助於醫生確定椎弓根螺釘的位置。</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23</a:t>
            </a:fld>
            <a:endParaRPr lang="zh-TW" altLang="en-US"/>
          </a:p>
        </p:txBody>
      </p:sp>
    </p:spTree>
    <p:extLst>
      <p:ext uri="{BB962C8B-B14F-4D97-AF65-F5344CB8AC3E}">
        <p14:creationId xmlns:p14="http://schemas.microsoft.com/office/powerpoint/2010/main" val="337734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MRI</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影像中的錐尖延伸</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磁力共振成像</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(Magnetic Resonance Imaging, MRI</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我們使用</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Hough</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transform</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預測錐子尖端的中線，然後選擇合適的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錐子寬度來提取尖端。</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最後，我們將錐尖長度延長</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倍，並將它寫入到</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MRI</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影像中。</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核磁共振成像（</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Nuclear Magnetic Resonance Imaging</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NMRI</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我們使用</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Hough</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transform</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預測合成錐子尖端的中線，然後選擇合適的錐子寬度來提取錐子尖端。</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最後，我們將錐尖長度延長兩倍，並將其繪製到</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MRI</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圖像中。</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24</a:t>
            </a:fld>
            <a:endParaRPr lang="zh-TW" altLang="en-US"/>
          </a:p>
        </p:txBody>
      </p:sp>
    </p:spTree>
    <p:extLst>
      <p:ext uri="{BB962C8B-B14F-4D97-AF65-F5344CB8AC3E}">
        <p14:creationId xmlns:p14="http://schemas.microsoft.com/office/powerpoint/2010/main" val="4169686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a:t>
            </a: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將他延伸</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倍</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透過紅色畫出來的線，來判斷</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放置他的</a:t>
            </a:r>
            <a:r>
              <a:rPr lang="zh-TW" altLang="en-US" sz="1200" b="0" i="0" kern="1200" dirty="0" smtClean="0">
                <a:solidFill>
                  <a:schemeClr val="tx1"/>
                </a:solidFill>
                <a:effectLst/>
                <a:latin typeface="+mn-lt"/>
                <a:ea typeface="+mn-ea"/>
                <a:cs typeface="+mn-cs"/>
              </a:rPr>
              <a:t>椎弓螺釘</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好不好</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25</a:t>
            </a:fld>
            <a:endParaRPr lang="zh-TW" altLang="en-US"/>
          </a:p>
        </p:txBody>
      </p:sp>
    </p:spTree>
    <p:extLst>
      <p:ext uri="{BB962C8B-B14F-4D97-AF65-F5344CB8AC3E}">
        <p14:creationId xmlns:p14="http://schemas.microsoft.com/office/powerpoint/2010/main" val="222307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B</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是好的</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26</a:t>
            </a:fld>
            <a:endParaRPr lang="zh-TW" altLang="en-US"/>
          </a:p>
        </p:txBody>
      </p:sp>
    </p:spTree>
    <p:extLst>
      <p:ext uri="{BB962C8B-B14F-4D97-AF65-F5344CB8AC3E}">
        <p14:creationId xmlns:p14="http://schemas.microsoft.com/office/powerpoint/2010/main" val="1719426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是不好的</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27</a:t>
            </a:fld>
            <a:endParaRPr lang="zh-TW" altLang="en-US"/>
          </a:p>
        </p:txBody>
      </p:sp>
    </p:spTree>
    <p:extLst>
      <p:ext uri="{BB962C8B-B14F-4D97-AF65-F5344CB8AC3E}">
        <p14:creationId xmlns:p14="http://schemas.microsoft.com/office/powerpoint/2010/main" val="427754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光影像中的錐尖延伸</a:t>
            </a: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接下來</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show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p>
          <a:p>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因為執刀的</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醫生並不會有</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的影像只有</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 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而且其實</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當中的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都是</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後製</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進去的，當下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是不會有這個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所以其實應該是要對</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光影像來做一些影像處理比較好</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而不是對</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image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做影像處理</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，不是後期製作的。</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外科醫生執行手術時僅具有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軌跡影像。</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軌跡圖像中的錐子是真實的，不是後期製作的。</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28</a:t>
            </a:fld>
            <a:endParaRPr lang="zh-TW" altLang="en-US"/>
          </a:p>
        </p:txBody>
      </p:sp>
    </p:spTree>
    <p:extLst>
      <p:ext uri="{BB962C8B-B14F-4D97-AF65-F5344CB8AC3E}">
        <p14:creationId xmlns:p14="http://schemas.microsoft.com/office/powerpoint/2010/main" val="1907831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光影像中的錐尖延伸</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方法其實跟前面一樣</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把中線找出來</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接下來因為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光</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是真實的，會比較模糊</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如果要找到</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錐尖</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的那個頭，必須把角</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度</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所以透過沿著中線的方向，計算前面點的斜率跟後面點的斜率</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把變化最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大</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的地方抓出來就是一個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corner</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有一個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corner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就可以把尖端抓出來</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fontAlgn="t"/>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再次，我們使用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預測真實錐子尖端的中線。</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我們觀察錐子邊緣沿中線的斜率，並認為斜率差異較大的點是拐角。</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我們將錐尖長度延長兩倍，並將其繪製到</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MRI</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圖像中。</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29</a:t>
            </a:fld>
            <a:endParaRPr lang="zh-TW" altLang="en-US"/>
          </a:p>
        </p:txBody>
      </p:sp>
    </p:spTree>
    <p:extLst>
      <p:ext uri="{BB962C8B-B14F-4D97-AF65-F5344CB8AC3E}">
        <p14:creationId xmlns:p14="http://schemas.microsoft.com/office/powerpoint/2010/main" val="7777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第一部分就是回顧曾永輝醫生的論文</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大概說明一下內容</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a:t>
            </a:fld>
            <a:endParaRPr lang="zh-TW" altLang="en-US"/>
          </a:p>
        </p:txBody>
      </p:sp>
    </p:spTree>
    <p:extLst>
      <p:ext uri="{BB962C8B-B14F-4D97-AF65-F5344CB8AC3E}">
        <p14:creationId xmlns:p14="http://schemas.microsoft.com/office/powerpoint/2010/main" val="2118933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為打的不錯的影像）</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光</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藍線是透過</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找出來的</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corner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找出來之後，將前端往前延伸</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倍</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30</a:t>
            </a:fld>
            <a:endParaRPr lang="zh-TW" altLang="en-US"/>
          </a:p>
        </p:txBody>
      </p:sp>
    </p:spTree>
    <p:extLst>
      <p:ext uri="{BB962C8B-B14F-4D97-AF65-F5344CB8AC3E}">
        <p14:creationId xmlns:p14="http://schemas.microsoft.com/office/powerpoint/2010/main" val="2374257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為打的</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較不好的影像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也有算出他打的角度（</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與水平線成</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12.00</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度</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也有把尖端的長度用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pixels</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標示出來</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(48.052pix)</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31</a:t>
            </a:fld>
            <a:endParaRPr lang="zh-TW" altLang="en-US"/>
          </a:p>
        </p:txBody>
      </p:sp>
    </p:spTree>
    <p:extLst>
      <p:ext uri="{BB962C8B-B14F-4D97-AF65-F5344CB8AC3E}">
        <p14:creationId xmlns:p14="http://schemas.microsoft.com/office/powerpoint/2010/main" val="3359412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result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F</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為打的</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較不好的影像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上面的框框：抓出橫線，要是水平的，橫線為</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椎間盤</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32</a:t>
            </a:fld>
            <a:endParaRPr lang="zh-TW" altLang="en-US"/>
          </a:p>
        </p:txBody>
      </p:sp>
    </p:spTree>
    <p:extLst>
      <p:ext uri="{BB962C8B-B14F-4D97-AF65-F5344CB8AC3E}">
        <p14:creationId xmlns:p14="http://schemas.microsoft.com/office/powerpoint/2010/main" val="1054151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電腦視覺技術細節</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接下來說一些細節</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python 3.7</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然後有用一些第</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方套件</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編程環境：</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編程語言：</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Python 3.7</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33</a:t>
            </a:fld>
            <a:endParaRPr lang="zh-TW" altLang="en-US"/>
          </a:p>
        </p:txBody>
      </p:sp>
    </p:spTree>
    <p:extLst>
      <p:ext uri="{BB962C8B-B14F-4D97-AF65-F5344CB8AC3E}">
        <p14:creationId xmlns:p14="http://schemas.microsoft.com/office/powerpoint/2010/main" val="3065141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我們影像處理過程方法的圖表</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影像二值化</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黑白</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)__(</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目的是把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抓出來</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連通元件標記法 </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只想要</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保</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留</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，不想要留下其他雜訊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Canny</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邊緣檢測 </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算出他的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edge</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前面將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找出來了</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接下來找出他的邊緣</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檢測錐子尖端的</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corner(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edge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過後就可以找出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的尖端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 </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延長錐子尖端</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 </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保存結果影像到</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34</a:t>
            </a:fld>
            <a:endParaRPr lang="zh-TW" altLang="en-US"/>
          </a:p>
        </p:txBody>
      </p:sp>
    </p:spTree>
    <p:extLst>
      <p:ext uri="{BB962C8B-B14F-4D97-AF65-F5344CB8AC3E}">
        <p14:creationId xmlns:p14="http://schemas.microsoft.com/office/powerpoint/2010/main" val="3925546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二值化影像和連通元件標記法</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rtl="0"/>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rtl="0"/>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為細節</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35</a:t>
            </a:fld>
            <a:endParaRPr lang="zh-TW" altLang="en-US"/>
          </a:p>
        </p:txBody>
      </p:sp>
    </p:spTree>
    <p:extLst>
      <p:ext uri="{BB962C8B-B14F-4D97-AF65-F5344CB8AC3E}">
        <p14:creationId xmlns:p14="http://schemas.microsoft.com/office/powerpoint/2010/main" val="590674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回顧：</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連通元件標記法</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一種是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個方向的連通，一個是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方向</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從左到右，上到下（掃描</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次）</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36</a:t>
            </a:fld>
            <a:endParaRPr lang="zh-TW" altLang="en-US"/>
          </a:p>
        </p:txBody>
      </p:sp>
    </p:spTree>
    <p:extLst>
      <p:ext uri="{BB962C8B-B14F-4D97-AF65-F5344CB8AC3E}">
        <p14:creationId xmlns:p14="http://schemas.microsoft.com/office/powerpoint/2010/main" val="1046946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次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scan</a:t>
            </a: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從左往右、從上到下掃描，背景像素保持</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不變，遇到</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值時，分析它的鄰域 </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只考慮已被掃描的的像素點，即左邊、左上、上和右上這四個方向的像素值</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如果這</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個方向的值都是</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，那麼該位置就創建一個新的標號（在原標號上加</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如果這</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個方向的非</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值（即標號）都一樣，那麼該位置標號就是其領域的非</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標號</a:t>
            </a: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如果這</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個方向的非</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值有兩個不同的標號，那麼該位置標號就選其中之一，並記錄這兩個不同的標號到</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equal</a:t>
            </a:r>
            <a:r>
              <a:rPr lang="en-US" altLang="zh-TW" sz="1200" b="0" i="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label</a:t>
            </a:r>
            <a:r>
              <a:rPr lang="zh-TW" altLang="en-US" sz="1200" b="0" i="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中</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（因為這兩個標號是連通的，故視為等同的標號）</a:t>
            </a: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次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scan</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的時候：就將那些</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equal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label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做合併</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37</a:t>
            </a:fld>
            <a:endParaRPr lang="zh-TW" altLang="en-US"/>
          </a:p>
        </p:txBody>
      </p:sp>
    </p:spTree>
    <p:extLst>
      <p:ext uri="{BB962C8B-B14F-4D97-AF65-F5344CB8AC3E}">
        <p14:creationId xmlns:p14="http://schemas.microsoft.com/office/powerpoint/2010/main" val="699202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canny edge detection</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38</a:t>
            </a:fld>
            <a:endParaRPr lang="zh-TW" altLang="en-US"/>
          </a:p>
        </p:txBody>
      </p:sp>
    </p:spTree>
    <p:extLst>
      <p:ext uri="{BB962C8B-B14F-4D97-AF65-F5344CB8AC3E}">
        <p14:creationId xmlns:p14="http://schemas.microsoft.com/office/powerpoint/2010/main" val="1088533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canny edge detection</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Canny</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邊緣檢測的過程：</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應用高斯</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filter</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平滑影像以消除雜訊</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找影像的梯度強度：用</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求出水平與垂直梯度，再將</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個梯度平方後相加開根號得到梯度強度。水平</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-2 0 2; -1 0 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垂直</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 2 1; 0 0 0;</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-1 -2 -1</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應用非最大值抑制以消除對邊緣檢測的虛假響應</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因為通常邊緣出現在梯度陽度高的地方</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應用雙重門檻值</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以確定潛在邊緣</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如果梯度強度</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&lt;TL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，非邊緣</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如果梯度強度</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&gt;TH</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，邊緣</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TL&lt;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梯度強度</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&lt;TH</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，其周圍</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像素存在</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&gt;TH</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，邊緣</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39</a:t>
            </a:fld>
            <a:endParaRPr lang="zh-TW" altLang="en-US"/>
          </a:p>
        </p:txBody>
      </p:sp>
    </p:spTree>
    <p:extLst>
      <p:ext uri="{BB962C8B-B14F-4D97-AF65-F5344CB8AC3E}">
        <p14:creationId xmlns:p14="http://schemas.microsoft.com/office/powerpoint/2010/main" val="239960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微創脊髓手術外科手術（</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MISS</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）在臨床實踐中已變得越來越</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普遍</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流行，</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他有許多優點：</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如減少病患流血症狀，減少感染風險，減少手術時間，減少術後住院恢復時間</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a:t>
            </a:fld>
            <a:endParaRPr lang="zh-TW" altLang="en-US"/>
          </a:p>
        </p:txBody>
      </p:sp>
    </p:spTree>
    <p:extLst>
      <p:ext uri="{BB962C8B-B14F-4D97-AF65-F5344CB8AC3E}">
        <p14:creationId xmlns:p14="http://schemas.microsoft.com/office/powerpoint/2010/main" val="2581936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尋找</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Awl</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的中線</a:t>
            </a: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上點和下點的平均坐標是中線點的估計值。</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結果歪</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不好</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Hough transform</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是一種檢測影像中線條的簡單方法。</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40</a:t>
            </a:fld>
            <a:endParaRPr lang="zh-TW" altLang="en-US"/>
          </a:p>
        </p:txBody>
      </p:sp>
    </p:spTree>
    <p:extLst>
      <p:ext uri="{BB962C8B-B14F-4D97-AF65-F5344CB8AC3E}">
        <p14:creationId xmlns:p14="http://schemas.microsoft.com/office/powerpoint/2010/main" val="618752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x,y</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的點轉換到座標上來看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座標</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可以表示紅線</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那為什麼要這麼麻煩轉去另一個座標系</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41</a:t>
            </a:fld>
            <a:endParaRPr lang="zh-TW" altLang="en-US"/>
          </a:p>
        </p:txBody>
      </p:sp>
    </p:spTree>
    <p:extLst>
      <p:ext uri="{BB962C8B-B14F-4D97-AF65-F5344CB8AC3E}">
        <p14:creationId xmlns:p14="http://schemas.microsoft.com/office/powerpoint/2010/main" val="664647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b="0" i="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p>
          <a:p>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r>
            <a:b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x,y</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的點轉換到座標上來看</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座標</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可以表示紅線</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那為什麼要這麼麻煩轉去另一個座標系</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42</a:t>
            </a:fld>
            <a:endParaRPr lang="zh-TW" altLang="en-US"/>
          </a:p>
        </p:txBody>
      </p:sp>
    </p:spTree>
    <p:extLst>
      <p:ext uri="{BB962C8B-B14F-4D97-AF65-F5344CB8AC3E}">
        <p14:creationId xmlns:p14="http://schemas.microsoft.com/office/powerpoint/2010/main" val="3178781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b="0" i="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現在有</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個點左上</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中間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右下</a:t>
            </a:r>
          </a:p>
          <a:p>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為一個投票方法</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現在對某一個點來說，他是來自於某一個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sita</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以這</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個點來說一定會投票到深藍色的線（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差不多）</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接下來看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45</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頁的圖比較清楚</a:t>
            </a: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43</a:t>
            </a:fld>
            <a:endParaRPr lang="zh-TW" altLang="en-US"/>
          </a:p>
        </p:txBody>
      </p:sp>
    </p:spTree>
    <p:extLst>
      <p:ext uri="{BB962C8B-B14F-4D97-AF65-F5344CB8AC3E}">
        <p14:creationId xmlns:p14="http://schemas.microsoft.com/office/powerpoint/2010/main" val="1114599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b="0" i="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每一個點都</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的座標地方做投票</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theta</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ro</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就代表黑線的表示</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參數空間</a:t>
            </a:r>
            <a:r>
              <a:rPr lang="en-US" altLang="zh-TW" sz="120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parameter space)</a:t>
            </a:r>
            <a:endPar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這就是一個透過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找直線方法</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44</a:t>
            </a:fld>
            <a:endParaRPr lang="zh-TW" altLang="en-US"/>
          </a:p>
        </p:txBody>
      </p:sp>
    </p:spTree>
    <p:extLst>
      <p:ext uri="{BB962C8B-B14F-4D97-AF65-F5344CB8AC3E}">
        <p14:creationId xmlns:p14="http://schemas.microsoft.com/office/powerpoint/2010/main" val="972731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回顧：</a:t>
            </a:r>
            <a:r>
              <a:rPr lang="en-US" altLang="zh-TW" sz="1200" b="0" i="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hough</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transform</a:t>
            </a: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初始化參數空間</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創建累加</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array</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並初始化為零</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每個邊緣像素</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每個</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theta</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計算</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累加在累加</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array</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theta</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處</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7.</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在累加器中找到最大值（行）</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提取相關</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 theta)</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45</a:t>
            </a:fld>
            <a:endParaRPr lang="zh-TW" altLang="en-US"/>
          </a:p>
        </p:txBody>
      </p:sp>
    </p:spTree>
    <p:extLst>
      <p:ext uri="{BB962C8B-B14F-4D97-AF65-F5344CB8AC3E}">
        <p14:creationId xmlns:p14="http://schemas.microsoft.com/office/powerpoint/2010/main" val="3779926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檢測錐子尖端角</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沿著邊緣點，我們計算上一個點和下一個點的梯度。</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如果上一個梯度和下一個梯度之間的絕對差足夠大，則表示當前點是角。</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有了</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coner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就可以把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的尖端抓出來</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46</a:t>
            </a:fld>
            <a:endParaRPr lang="zh-TW" altLang="en-US"/>
          </a:p>
        </p:txBody>
      </p:sp>
    </p:spTree>
    <p:extLst>
      <p:ext uri="{BB962C8B-B14F-4D97-AF65-F5344CB8AC3E}">
        <p14:creationId xmlns:p14="http://schemas.microsoft.com/office/powerpoint/2010/main" val="1635934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47</a:t>
            </a:fld>
            <a:endParaRPr lang="zh-TW" altLang="en-US"/>
          </a:p>
        </p:txBody>
      </p:sp>
    </p:spTree>
    <p:extLst>
      <p:ext uri="{BB962C8B-B14F-4D97-AF65-F5344CB8AC3E}">
        <p14:creationId xmlns:p14="http://schemas.microsoft.com/office/powerpoint/2010/main" val="481413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延長錐尖</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corner</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抓出來後，就可以把前面</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edge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抓出來接著往前延伸</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就可以幫醫生判斷這個</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釘</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的角度好不好，角度好就可以</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將</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打進去，角度不好就可以再調整</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48</a:t>
            </a:fld>
            <a:endParaRPr lang="zh-TW" altLang="en-US"/>
          </a:p>
        </p:txBody>
      </p:sp>
    </p:spTree>
    <p:extLst>
      <p:ext uri="{BB962C8B-B14F-4D97-AF65-F5344CB8AC3E}">
        <p14:creationId xmlns:p14="http://schemas.microsoft.com/office/powerpoint/2010/main" val="31659205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54</a:t>
            </a:fld>
            <a:endParaRPr lang="zh-TW" altLang="en-US"/>
          </a:p>
        </p:txBody>
      </p:sp>
    </p:spTree>
    <p:extLst>
      <p:ext uri="{BB962C8B-B14F-4D97-AF65-F5344CB8AC3E}">
        <p14:creationId xmlns:p14="http://schemas.microsoft.com/office/powerpoint/2010/main" val="271063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這邊說到微創神經手術跟一般的外科手術有什麼不同</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微創脊髓手術外科手術（</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MISS</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）有很多優勢</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據報導，在</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一般外科</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開放性手術中，徒手將椎弓螺釘置入的風險高達</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40</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 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容易放錯位置</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外科手術把背全部剖開，比較怕傷害到神經，需要額外一些神經生理醫生</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旁邊指導</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螺釘的安全放置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Neurophysiological (n.)</a:t>
            </a:r>
            <a:r>
              <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神經生理學醫師</a:t>
            </a:r>
            <a:endParaRPr lang="en-US" altLang="zh-TW" baseline="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a:t>
            </a:fld>
            <a:endParaRPr lang="zh-TW" altLang="en-US"/>
          </a:p>
        </p:txBody>
      </p:sp>
    </p:spTree>
    <p:extLst>
      <p:ext uri="{BB962C8B-B14F-4D97-AF65-F5344CB8AC3E}">
        <p14:creationId xmlns:p14="http://schemas.microsoft.com/office/powerpoint/2010/main" val="96728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55</a:t>
            </a:fld>
            <a:endParaRPr lang="zh-TW" altLang="en-US"/>
          </a:p>
        </p:txBody>
      </p:sp>
    </p:spTree>
    <p:extLst>
      <p:ext uri="{BB962C8B-B14F-4D97-AF65-F5344CB8AC3E}">
        <p14:creationId xmlns:p14="http://schemas.microsoft.com/office/powerpoint/2010/main" val="968531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56</a:t>
            </a:fld>
            <a:endParaRPr lang="zh-TW" altLang="en-US"/>
          </a:p>
        </p:txBody>
      </p:sp>
    </p:spTree>
    <p:extLst>
      <p:ext uri="{BB962C8B-B14F-4D97-AF65-F5344CB8AC3E}">
        <p14:creationId xmlns:p14="http://schemas.microsoft.com/office/powerpoint/2010/main" val="2762598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57</a:t>
            </a:fld>
            <a:endParaRPr lang="zh-TW" altLang="en-US"/>
          </a:p>
        </p:txBody>
      </p:sp>
    </p:spTree>
    <p:extLst>
      <p:ext uri="{BB962C8B-B14F-4D97-AF65-F5344CB8AC3E}">
        <p14:creationId xmlns:p14="http://schemas.microsoft.com/office/powerpoint/2010/main" val="3514755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58</a:t>
            </a:fld>
            <a:endParaRPr lang="zh-TW" altLang="en-US"/>
          </a:p>
        </p:txBody>
      </p:sp>
    </p:spTree>
    <p:extLst>
      <p:ext uri="{BB962C8B-B14F-4D97-AF65-F5344CB8AC3E}">
        <p14:creationId xmlns:p14="http://schemas.microsoft.com/office/powerpoint/2010/main" val="3655149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59</a:t>
            </a:fld>
            <a:endParaRPr lang="zh-TW" altLang="en-US"/>
          </a:p>
        </p:txBody>
      </p:sp>
    </p:spTree>
    <p:extLst>
      <p:ext uri="{BB962C8B-B14F-4D97-AF65-F5344CB8AC3E}">
        <p14:creationId xmlns:p14="http://schemas.microsoft.com/office/powerpoint/2010/main" val="300037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60</a:t>
            </a:fld>
            <a:endParaRPr lang="zh-TW" altLang="en-US"/>
          </a:p>
        </p:txBody>
      </p:sp>
    </p:spTree>
    <p:extLst>
      <p:ext uri="{BB962C8B-B14F-4D97-AF65-F5344CB8AC3E}">
        <p14:creationId xmlns:p14="http://schemas.microsoft.com/office/powerpoint/2010/main" val="446585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61</a:t>
            </a:fld>
            <a:endParaRPr lang="zh-TW" altLang="en-US"/>
          </a:p>
        </p:txBody>
      </p:sp>
    </p:spTree>
    <p:extLst>
      <p:ext uri="{BB962C8B-B14F-4D97-AF65-F5344CB8AC3E}">
        <p14:creationId xmlns:p14="http://schemas.microsoft.com/office/powerpoint/2010/main" val="267610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目前完成部分是</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 tip</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延伸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，而且是</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比較簡單形狀</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所以用的是傳統</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的方法</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方法找出其他</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awl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位置</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也希望可以透過電腦自動抓出來</a:t>
            </a: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希望可以透過</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CV</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DL</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自己研發一個系統，可以直接幫</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醫生</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定位</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使用深度學習技術檢測椎弓根。</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建立電腦輔助導航系統。</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62</a:t>
            </a:fld>
            <a:endParaRPr lang="zh-TW" altLang="en-US"/>
          </a:p>
        </p:txBody>
      </p:sp>
    </p:spTree>
    <p:extLst>
      <p:ext uri="{BB962C8B-B14F-4D97-AF65-F5344CB8AC3E}">
        <p14:creationId xmlns:p14="http://schemas.microsoft.com/office/powerpoint/2010/main" val="1577076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63</a:t>
            </a:fld>
            <a:endParaRPr lang="zh-TW" altLang="en-US"/>
          </a:p>
        </p:txBody>
      </p:sp>
    </p:spTree>
    <p:extLst>
      <p:ext uri="{BB962C8B-B14F-4D97-AF65-F5344CB8AC3E}">
        <p14:creationId xmlns:p14="http://schemas.microsoft.com/office/powerpoint/2010/main" val="1728055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64</a:t>
            </a:fld>
            <a:endParaRPr lang="zh-TW" altLang="en-US"/>
          </a:p>
        </p:txBody>
      </p:sp>
    </p:spTree>
    <p:extLst>
      <p:ext uri="{BB962C8B-B14F-4D97-AF65-F5344CB8AC3E}">
        <p14:creationId xmlns:p14="http://schemas.microsoft.com/office/powerpoint/2010/main" val="355003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微創脊髓手術外科手術（</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MISS</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的缺點</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但是微創脊椎手術也是有一些缺點</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因為是微創，所以沒有什麼刀傷，只有一個小孔，</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外科醫生在進行微創脊柱手術期間，需要更多的術中透視檢查和輻射照射以進行定位，尤其是在器械放置過程中提供指導，也就是說</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會讓醫生暴露在</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光的危險當中</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a:t>
            </a:fld>
            <a:endParaRPr lang="zh-TW" altLang="en-US"/>
          </a:p>
        </p:txBody>
      </p:sp>
    </p:spTree>
    <p:extLst>
      <p:ext uri="{BB962C8B-B14F-4D97-AF65-F5344CB8AC3E}">
        <p14:creationId xmlns:p14="http://schemas.microsoft.com/office/powerpoint/2010/main" val="1958987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65</a:t>
            </a:fld>
            <a:endParaRPr lang="zh-TW" altLang="en-US"/>
          </a:p>
        </p:txBody>
      </p:sp>
    </p:spTree>
    <p:extLst>
      <p:ext uri="{BB962C8B-B14F-4D97-AF65-F5344CB8AC3E}">
        <p14:creationId xmlns:p14="http://schemas.microsoft.com/office/powerpoint/2010/main" val="25689413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66</a:t>
            </a:fld>
            <a:endParaRPr lang="zh-TW" altLang="en-US"/>
          </a:p>
        </p:txBody>
      </p:sp>
    </p:spTree>
    <p:extLst>
      <p:ext uri="{BB962C8B-B14F-4D97-AF65-F5344CB8AC3E}">
        <p14:creationId xmlns:p14="http://schemas.microsoft.com/office/powerpoint/2010/main" val="436936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67</a:t>
            </a:fld>
            <a:endParaRPr lang="zh-TW" altLang="en-US"/>
          </a:p>
        </p:txBody>
      </p:sp>
    </p:spTree>
    <p:extLst>
      <p:ext uri="{BB962C8B-B14F-4D97-AF65-F5344CB8AC3E}">
        <p14:creationId xmlns:p14="http://schemas.microsoft.com/office/powerpoint/2010/main" val="479286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68</a:t>
            </a:fld>
            <a:endParaRPr lang="zh-TW" altLang="en-US"/>
          </a:p>
        </p:txBody>
      </p:sp>
    </p:spTree>
    <p:extLst>
      <p:ext uri="{BB962C8B-B14F-4D97-AF65-F5344CB8AC3E}">
        <p14:creationId xmlns:p14="http://schemas.microsoft.com/office/powerpoint/2010/main" val="12026487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69</a:t>
            </a:fld>
            <a:endParaRPr lang="zh-TW" altLang="en-US"/>
          </a:p>
        </p:txBody>
      </p:sp>
    </p:spTree>
    <p:extLst>
      <p:ext uri="{BB962C8B-B14F-4D97-AF65-F5344CB8AC3E}">
        <p14:creationId xmlns:p14="http://schemas.microsoft.com/office/powerpoint/2010/main" val="3979981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未來展望</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左邊為</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AP</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軌跡</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影像</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紅色</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希望把</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screw</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打</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200" kern="1200" dirty="0" err="1"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pidecle</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裡面</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希望未來也把藍色線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椎間盤</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跟橘色線</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橫突</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找出來</a:t>
            </a: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70</a:t>
            </a:fld>
            <a:endParaRPr lang="zh-TW" altLang="en-US"/>
          </a:p>
        </p:txBody>
      </p:sp>
    </p:spTree>
    <p:extLst>
      <p:ext uri="{BB962C8B-B14F-4D97-AF65-F5344CB8AC3E}">
        <p14:creationId xmlns:p14="http://schemas.microsoft.com/office/powerpoint/2010/main" val="33076095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結論</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電腦視覺技術可以提高</a:t>
            </a:r>
            <a:r>
              <a:rPr lang="zh-TW" altLang="en-US" sz="1200" b="0" i="0" kern="1200" dirty="0" smtClean="0">
                <a:solidFill>
                  <a:schemeClr val="tx1"/>
                </a:solidFill>
                <a:effectLst/>
                <a:latin typeface="+mn-lt"/>
                <a:ea typeface="+mn-ea"/>
                <a:cs typeface="+mn-cs"/>
              </a:rPr>
              <a:t>椎弓螺釘</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釘的準確性。</a:t>
            </a: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將</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CV</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和深度學習技術相結合，可以建立電腦輔助導航系統。</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71</a:t>
            </a:fld>
            <a:endParaRPr lang="zh-TW" altLang="en-US"/>
          </a:p>
        </p:txBody>
      </p:sp>
    </p:spTree>
    <p:extLst>
      <p:ext uri="{BB962C8B-B14F-4D97-AF65-F5344CB8AC3E}">
        <p14:creationId xmlns:p14="http://schemas.microsoft.com/office/powerpoint/2010/main" val="3375181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縮略語</a:t>
            </a:r>
          </a:p>
          <a:p>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MISS</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：脊柱微創手術</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MRI</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：磁共振成像</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：計算機斷層掃描</a:t>
            </a: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：前後</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72</a:t>
            </a:fld>
            <a:endParaRPr lang="zh-TW" altLang="en-US"/>
          </a:p>
        </p:txBody>
      </p:sp>
    </p:spTree>
    <p:extLst>
      <p:ext uri="{BB962C8B-B14F-4D97-AF65-F5344CB8AC3E}">
        <p14:creationId xmlns:p14="http://schemas.microsoft.com/office/powerpoint/2010/main" val="41611993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73</a:t>
            </a:fld>
            <a:endParaRPr lang="zh-TW" altLang="en-US"/>
          </a:p>
        </p:txBody>
      </p:sp>
    </p:spTree>
    <p:extLst>
      <p:ext uri="{BB962C8B-B14F-4D97-AF65-F5344CB8AC3E}">
        <p14:creationId xmlns:p14="http://schemas.microsoft.com/office/powerpoint/2010/main" val="16396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電腦輔助導航系統</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論文中有提到可以開發一個電腦輔助導航系統，</a:t>
            </a:r>
            <a:endPar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系統可以提高螺釘定位的準確性。</a:t>
            </a:r>
          </a:p>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如果有這種電腦系統，</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由於設備的設置和監控，這技術需要額外的成本和人員培訓的設備，以及較長的操作時間。</a:t>
            </a:r>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7</a:t>
            </a:fld>
            <a:endParaRPr lang="zh-TW" altLang="en-US"/>
          </a:p>
        </p:txBody>
      </p:sp>
    </p:spTree>
    <p:extLst>
      <p:ext uri="{BB962C8B-B14F-4D97-AF65-F5344CB8AC3E}">
        <p14:creationId xmlns:p14="http://schemas.microsoft.com/office/powerpoint/2010/main" val="44378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右邊為骨頭的樣子</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Vertebral body</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：椎體</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spinous process(</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棘突</a:t>
            </a: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Lamina</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：椎弓板</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facet joints</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：小關節</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8</a:t>
            </a:fld>
            <a:endParaRPr lang="zh-TW" altLang="en-US"/>
          </a:p>
        </p:txBody>
      </p:sp>
    </p:spTree>
    <p:extLst>
      <p:ext uri="{BB962C8B-B14F-4D97-AF65-F5344CB8AC3E}">
        <p14:creationId xmlns:p14="http://schemas.microsoft.com/office/powerpoint/2010/main" val="428812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目的方法</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這項研究是在證明僅使用術中透視檢查的前後軌跡（</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（前胸</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到</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後背的</a:t>
            </a:r>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x</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光攝影）</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進行</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經皮</a:t>
            </a:r>
            <a:r>
              <a:rPr lang="zh-TW" altLang="en-US" sz="1200" b="0" i="0" kern="1200" dirty="0" smtClean="0">
                <a:solidFill>
                  <a:schemeClr val="tx1"/>
                </a:solidFill>
                <a:effectLst/>
                <a:latin typeface="+mn-lt"/>
                <a:ea typeface="+mn-ea"/>
                <a:cs typeface="+mn-cs"/>
              </a:rPr>
              <a:t>椎弓螺釘</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放置</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的方法，</a:t>
            </a:r>
            <a:r>
              <a:rPr lang="zh-TW"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因為這樣可以減少摩擦跟痛</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AP</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軌跡確定</a:t>
            </a:r>
            <a:r>
              <a:rPr lang="zh-TW" altLang="en-US" sz="1200" b="0" i="0" kern="1200" dirty="0" smtClean="0">
                <a:solidFill>
                  <a:schemeClr val="tx1"/>
                </a:solidFill>
                <a:effectLst/>
                <a:latin typeface="+mn-lt"/>
                <a:ea typeface="+mn-ea"/>
                <a:cs typeface="+mn-cs"/>
              </a:rPr>
              <a:t>椎弓螺釘</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位置</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：椎根</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Pedicle</a:t>
            </a:r>
            <a:r>
              <a:rPr lang="en-US" altLang="zh-TW" sz="1200" b="0" i="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screw</a:t>
            </a:r>
            <a:r>
              <a:rPr lang="zh-TW" altLang="en-US" sz="1200" b="0" i="0" kern="1200" baseline="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椎弓根螺</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釘</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spinous process</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：棘突</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spinal cord</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：脊髓</a:t>
            </a:r>
            <a:endPar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facet</a:t>
            </a:r>
            <a:r>
              <a:rPr lang="zh-TW" altLang="en-US"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：關節</a:t>
            </a:r>
            <a:endParaRPr lang="en-US" altLang="zh-TW"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transverse process</a:t>
            </a:r>
            <a:r>
              <a:rPr lang="zh-TW" altLang="en-US" sz="1200" b="0" i="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：橫突</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Vertebral body</a:t>
            </a:r>
            <a:r>
              <a:rPr lang="zh-TW" altLang="en-US"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：椎體</a:t>
            </a:r>
            <a:endParaRPr lang="en-US" altLang="zh-TW" sz="1200" kern="1200" dirty="0" smtClean="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B4FF236-04F9-4DD6-B5B4-CFE9CADF09FB}" type="slidenum">
              <a:rPr lang="zh-TW" altLang="en-US" smtClean="0"/>
              <a:t>9</a:t>
            </a:fld>
            <a:endParaRPr lang="zh-TW" altLang="en-US"/>
          </a:p>
        </p:txBody>
      </p:sp>
    </p:spTree>
    <p:extLst>
      <p:ext uri="{BB962C8B-B14F-4D97-AF65-F5344CB8AC3E}">
        <p14:creationId xmlns:p14="http://schemas.microsoft.com/office/powerpoint/2010/main" val="2970296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76949D-0500-483C-9A5A-0696464556DE}"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882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388967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179224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248283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D76949D-0500-483C-9A5A-0696464556DE}"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847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187575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2361429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258232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167077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CDD940-E838-481F-995C-B7897762A063}" type="datetimeFigureOut">
              <a:rPr lang="zh-TW" altLang="en-US" smtClean="0"/>
              <a:t>2020/10/12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27185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8CDD940-E838-481F-995C-B7897762A063}" type="datetimeFigureOut">
              <a:rPr lang="zh-TW" altLang="en-US" smtClean="0"/>
              <a:t>2020/10/12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D76949D-0500-483C-9A5A-0696464556DE}" type="slidenum">
              <a:rPr lang="zh-TW" altLang="en-US" smtClean="0"/>
              <a:t>‹#›</a:t>
            </a:fld>
            <a:endParaRPr lang="zh-TW" altLang="en-US"/>
          </a:p>
        </p:txBody>
      </p:sp>
    </p:spTree>
    <p:extLst>
      <p:ext uri="{BB962C8B-B14F-4D97-AF65-F5344CB8AC3E}">
        <p14:creationId xmlns:p14="http://schemas.microsoft.com/office/powerpoint/2010/main" val="1148468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CDD940-E838-481F-995C-B7897762A063}" type="datetimeFigureOut">
              <a:rPr lang="zh-TW" altLang="en-US" smtClean="0"/>
              <a:t>2020/10/12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D76949D-0500-483C-9A5A-0696464556DE}"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89413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ticZclUYy8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5.jp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Connected-component_labelin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en.wikipedia.org/wiki/Hough_transfor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0051" y="586853"/>
            <a:ext cx="10058400" cy="2400778"/>
          </a:xfrm>
        </p:spPr>
        <p:txBody>
          <a:bodyPr>
            <a:noAutofit/>
          </a:bodyPr>
          <a:lstStyle/>
          <a:p>
            <a:r>
              <a:rPr lang="en-US" altLang="zh-TW" sz="4800" b="1" dirty="0"/>
              <a:t>Percutaneous Pedicle Screw Placement </a:t>
            </a:r>
            <a:r>
              <a:rPr lang="en-US" altLang="zh-TW" sz="4800" b="1" dirty="0" smtClean="0"/>
              <a:t> and Vertebra Pedicle Awl </a:t>
            </a:r>
            <a:r>
              <a:rPr lang="en-US" altLang="zh-TW" sz="4800" b="1" dirty="0"/>
              <a:t>Tip </a:t>
            </a:r>
            <a:r>
              <a:rPr lang="en-US" altLang="zh-TW" sz="4800" b="1" dirty="0" smtClean="0"/>
              <a:t>Extension</a:t>
            </a:r>
            <a:endParaRPr lang="zh-TW" altLang="en-US" sz="4800" b="1" dirty="0"/>
          </a:p>
        </p:txBody>
      </p:sp>
      <p:sp>
        <p:nvSpPr>
          <p:cNvPr id="3" name="副標題 2"/>
          <p:cNvSpPr>
            <a:spLocks noGrp="1"/>
          </p:cNvSpPr>
          <p:nvPr>
            <p:ph type="subTitle" idx="1"/>
          </p:nvPr>
        </p:nvSpPr>
        <p:spPr/>
        <p:txBody>
          <a:bodyPr>
            <a:normAutofit fontScale="85000" lnSpcReduction="20000"/>
          </a:bodyPr>
          <a:lstStyle/>
          <a:p>
            <a:r>
              <a:rPr lang="en-US" altLang="zh-TW" cap="none" dirty="0" smtClean="0"/>
              <a:t>r08922a25@ntu.edu.tw </a:t>
            </a:r>
          </a:p>
          <a:p>
            <a:r>
              <a:rPr lang="en-US" altLang="zh-TW" cap="none" dirty="0" smtClean="0"/>
              <a:t>Bo-Chen Kung </a:t>
            </a:r>
            <a:r>
              <a:rPr lang="zh-TW" altLang="en-US" dirty="0" smtClean="0"/>
              <a:t>龔</a:t>
            </a:r>
            <a:r>
              <a:rPr lang="zh-TW" altLang="en-US" dirty="0"/>
              <a:t>柏</a:t>
            </a:r>
            <a:r>
              <a:rPr lang="zh-TW" altLang="en-US" dirty="0" smtClean="0"/>
              <a:t>丞</a:t>
            </a:r>
            <a:endParaRPr lang="en-US" altLang="zh-TW" dirty="0" smtClean="0"/>
          </a:p>
          <a:p>
            <a:r>
              <a:rPr lang="en-US" altLang="zh-TW" dirty="0" smtClean="0"/>
              <a:t>0978912582</a:t>
            </a:r>
            <a:endParaRPr lang="zh-TW" altLang="en-US" dirty="0"/>
          </a:p>
        </p:txBody>
      </p:sp>
    </p:spTree>
    <p:extLst>
      <p:ext uri="{BB962C8B-B14F-4D97-AF65-F5344CB8AC3E}">
        <p14:creationId xmlns:p14="http://schemas.microsoft.com/office/powerpoint/2010/main" val="13126788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Instrument </a:t>
            </a:r>
            <a:r>
              <a:rPr lang="en-US" altLang="zh-TW" b="1" dirty="0" smtClean="0"/>
              <a:t>Design</a:t>
            </a:r>
            <a:endParaRPr lang="zh-TW" altLang="en-US" b="1" dirty="0"/>
          </a:p>
        </p:txBody>
      </p:sp>
      <p:sp>
        <p:nvSpPr>
          <p:cNvPr id="3" name="內容版面配置區 2"/>
          <p:cNvSpPr>
            <a:spLocks noGrp="1"/>
          </p:cNvSpPr>
          <p:nvPr>
            <p:ph idx="1"/>
          </p:nvPr>
        </p:nvSpPr>
        <p:spPr/>
        <p:txBody>
          <a:bodyPr/>
          <a:lstStyle/>
          <a:p>
            <a:r>
              <a:rPr lang="en-US" altLang="zh-TW" sz="3200" dirty="0"/>
              <a:t>One instrument that </a:t>
            </a:r>
            <a:r>
              <a:rPr lang="en-US" altLang="zh-TW" sz="3200" dirty="0" smtClean="0"/>
              <a:t>combines </a:t>
            </a:r>
            <a:r>
              <a:rPr lang="en-US" altLang="zh-TW" sz="3200" dirty="0"/>
              <a:t>an awl, pedicle finder, </a:t>
            </a:r>
            <a:r>
              <a:rPr lang="en-US" altLang="zh-TW" sz="3200" dirty="0" smtClean="0"/>
              <a:t>and tapper is </a:t>
            </a:r>
            <a:r>
              <a:rPr lang="en-US" altLang="zh-TW" sz="3200" dirty="0"/>
              <a:t>designed for this procedure</a:t>
            </a:r>
            <a:r>
              <a:rPr lang="en-US" altLang="zh-TW" sz="3200" dirty="0" smtClean="0"/>
              <a:t>.</a:t>
            </a:r>
          </a:p>
          <a:p>
            <a:endParaRPr lang="zh-TW" altLang="en-US" dirty="0"/>
          </a:p>
        </p:txBody>
      </p:sp>
      <p:pic>
        <p:nvPicPr>
          <p:cNvPr id="4" name="內容版面配置區 3"/>
          <p:cNvPicPr>
            <a:picLocks noChangeAspect="1"/>
          </p:cNvPicPr>
          <p:nvPr/>
        </p:nvPicPr>
        <p:blipFill>
          <a:blip r:embed="rId3"/>
          <a:stretch>
            <a:fillRect/>
          </a:stretch>
        </p:blipFill>
        <p:spPr>
          <a:xfrm>
            <a:off x="3900089" y="2892490"/>
            <a:ext cx="4452782" cy="3369626"/>
          </a:xfrm>
          <a:prstGeom prst="rect">
            <a:avLst/>
          </a:prstGeom>
        </p:spPr>
      </p:pic>
    </p:spTree>
    <p:extLst>
      <p:ext uri="{BB962C8B-B14F-4D97-AF65-F5344CB8AC3E}">
        <p14:creationId xmlns:p14="http://schemas.microsoft.com/office/powerpoint/2010/main" val="35851188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Technical N</a:t>
            </a:r>
            <a:r>
              <a:rPr lang="en-US" altLang="zh-TW" b="1" dirty="0" smtClean="0"/>
              <a:t>ote</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200" dirty="0" smtClean="0"/>
              <a:t>As </a:t>
            </a:r>
            <a:r>
              <a:rPr lang="en-US" altLang="zh-TW" sz="3200" dirty="0"/>
              <a:t>expected for a minimally posterior </a:t>
            </a:r>
            <a:r>
              <a:rPr lang="en-US" altLang="zh-TW" sz="3200" dirty="0" smtClean="0"/>
              <a:t>instrumentation procedure</a:t>
            </a:r>
            <a:r>
              <a:rPr lang="en-US" altLang="zh-TW" sz="3200" dirty="0"/>
              <a:t>, we </a:t>
            </a:r>
            <a:r>
              <a:rPr lang="en-US" altLang="zh-TW" sz="3200" dirty="0" smtClean="0"/>
              <a:t>make </a:t>
            </a:r>
            <a:r>
              <a:rPr lang="en-US" altLang="zh-TW" sz="3200" dirty="0"/>
              <a:t>a longitudinal stab wound in the </a:t>
            </a:r>
            <a:r>
              <a:rPr lang="en-US" altLang="zh-TW" sz="3200" dirty="0" smtClean="0"/>
              <a:t>para-median skin </a:t>
            </a:r>
            <a:r>
              <a:rPr lang="en-US" altLang="zh-TW" sz="3200" dirty="0"/>
              <a:t>of the back</a:t>
            </a:r>
            <a:r>
              <a:rPr lang="en-US" altLang="zh-TW" sz="3200" dirty="0" smtClean="0"/>
              <a:t>.</a:t>
            </a:r>
          </a:p>
          <a:p>
            <a:pPr marL="749808" lvl="1" indent="-457200">
              <a:buFont typeface="Wingdings" panose="05000000000000000000" pitchFamily="2" charset="2"/>
              <a:buChar char="l"/>
            </a:pPr>
            <a:r>
              <a:rPr lang="en-US" altLang="zh-TW" sz="3200" dirty="0"/>
              <a:t>We </a:t>
            </a:r>
            <a:r>
              <a:rPr lang="en-US" altLang="zh-TW" sz="3200" dirty="0" smtClean="0"/>
              <a:t>use </a:t>
            </a:r>
            <a:r>
              <a:rPr lang="en-US" altLang="zh-TW" sz="3200" dirty="0"/>
              <a:t>a </a:t>
            </a:r>
            <a:r>
              <a:rPr lang="en-US" altLang="zh-TW" sz="3200" dirty="0" smtClean="0"/>
              <a:t>single-shot </a:t>
            </a:r>
            <a:r>
              <a:rPr lang="en-US" altLang="zh-TW" sz="3200" dirty="0"/>
              <a:t>method, </a:t>
            </a:r>
            <a:r>
              <a:rPr lang="en-US" altLang="zh-TW" sz="3200" dirty="0" smtClean="0"/>
              <a:t>which results </a:t>
            </a:r>
            <a:r>
              <a:rPr lang="en-US" altLang="zh-TW" sz="3200" dirty="0"/>
              <a:t>in short exposure times in contrast to continuous exposure</a:t>
            </a:r>
            <a:r>
              <a:rPr lang="en-US" altLang="zh-TW" sz="3200" dirty="0" smtClean="0"/>
              <a:t>.</a:t>
            </a:r>
          </a:p>
        </p:txBody>
      </p:sp>
    </p:spTree>
    <p:extLst>
      <p:ext uri="{BB962C8B-B14F-4D97-AF65-F5344CB8AC3E}">
        <p14:creationId xmlns:p14="http://schemas.microsoft.com/office/powerpoint/2010/main" val="4047437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Discussion of the Injection Angle of Awl</a:t>
            </a:r>
            <a:endParaRPr lang="zh-TW" altLang="en-US" b="1" dirty="0"/>
          </a:p>
        </p:txBody>
      </p:sp>
      <p:pic>
        <p:nvPicPr>
          <p:cNvPr id="4" name="內容版面配置區 3"/>
          <p:cNvPicPr>
            <a:picLocks noGrp="1" noChangeAspect="1"/>
          </p:cNvPicPr>
          <p:nvPr>
            <p:ph idx="1"/>
          </p:nvPr>
        </p:nvPicPr>
        <p:blipFill>
          <a:blip r:embed="rId3"/>
          <a:stretch>
            <a:fillRect/>
          </a:stretch>
        </p:blipFill>
        <p:spPr>
          <a:xfrm>
            <a:off x="2854355" y="1846263"/>
            <a:ext cx="6483291" cy="4854575"/>
          </a:xfrm>
          <a:prstGeom prst="rect">
            <a:avLst/>
          </a:prstGeom>
        </p:spPr>
      </p:pic>
    </p:spTree>
    <p:extLst>
      <p:ext uri="{BB962C8B-B14F-4D97-AF65-F5344CB8AC3E}">
        <p14:creationId xmlns:p14="http://schemas.microsoft.com/office/powerpoint/2010/main" val="2294755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G</a:t>
            </a:r>
            <a:r>
              <a:rPr lang="en-US" altLang="zh-TW" b="1" dirty="0" smtClean="0"/>
              <a:t>eometric Illustration</a:t>
            </a:r>
            <a:endParaRPr lang="zh-TW" altLang="en-US" b="1" dirty="0"/>
          </a:p>
        </p:txBody>
      </p:sp>
      <p:pic>
        <p:nvPicPr>
          <p:cNvPr id="4" name="內容版面配置區 3"/>
          <p:cNvPicPr>
            <a:picLocks noGrp="1" noChangeAspect="1"/>
          </p:cNvPicPr>
          <p:nvPr>
            <p:ph idx="1"/>
          </p:nvPr>
        </p:nvPicPr>
        <p:blipFill>
          <a:blip r:embed="rId3"/>
          <a:stretch>
            <a:fillRect/>
          </a:stretch>
        </p:blipFill>
        <p:spPr>
          <a:xfrm>
            <a:off x="4613938" y="2535975"/>
            <a:ext cx="3024450" cy="2643300"/>
          </a:xfrm>
          <a:prstGeom prst="rect">
            <a:avLst/>
          </a:prstGeom>
        </p:spPr>
      </p:pic>
    </p:spTree>
    <p:extLst>
      <p:ext uri="{BB962C8B-B14F-4D97-AF65-F5344CB8AC3E}">
        <p14:creationId xmlns:p14="http://schemas.microsoft.com/office/powerpoint/2010/main" val="2595330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Injection</a:t>
            </a:r>
            <a:endParaRPr lang="zh-TW" altLang="en-US" dirty="0"/>
          </a:p>
        </p:txBody>
      </p:sp>
      <p:pic>
        <p:nvPicPr>
          <p:cNvPr id="4" name="內容版面配置區 2"/>
          <p:cNvPicPr>
            <a:picLocks noGrp="1" noChangeAspect="1"/>
          </p:cNvPicPr>
          <p:nvPr>
            <p:ph idx="1"/>
          </p:nvPr>
        </p:nvPicPr>
        <p:blipFill>
          <a:blip r:embed="rId3"/>
          <a:stretch>
            <a:fillRect/>
          </a:stretch>
        </p:blipFill>
        <p:spPr>
          <a:xfrm>
            <a:off x="3983081" y="1846263"/>
            <a:ext cx="4286163" cy="4022725"/>
          </a:xfrm>
          <a:prstGeom prst="rect">
            <a:avLst/>
          </a:prstGeom>
        </p:spPr>
      </p:pic>
    </p:spTree>
    <p:extLst>
      <p:ext uri="{BB962C8B-B14F-4D97-AF65-F5344CB8AC3E}">
        <p14:creationId xmlns:p14="http://schemas.microsoft.com/office/powerpoint/2010/main" val="1498882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6"/>
            <a:ext cx="10515600" cy="1096962"/>
          </a:xfrm>
        </p:spPr>
        <p:txBody>
          <a:bodyPr/>
          <a:lstStyle/>
          <a:p>
            <a:r>
              <a:rPr lang="en-US" altLang="zh-TW" b="1" dirty="0" smtClean="0"/>
              <a:t>Pedicle Screw Position Evaluation</a:t>
            </a:r>
            <a:endParaRPr lang="zh-TW" altLang="en-US" b="1" dirty="0"/>
          </a:p>
        </p:txBody>
      </p:sp>
      <p:sp>
        <p:nvSpPr>
          <p:cNvPr id="3" name="內容版面配置區 2"/>
          <p:cNvSpPr>
            <a:spLocks noGrp="1"/>
          </p:cNvSpPr>
          <p:nvPr>
            <p:ph idx="1"/>
          </p:nvPr>
        </p:nvSpPr>
        <p:spPr>
          <a:xfrm>
            <a:off x="858416" y="3554962"/>
            <a:ext cx="11333584" cy="2528735"/>
          </a:xfrm>
        </p:spPr>
        <p:txBody>
          <a:bodyPr>
            <a:noAutofit/>
          </a:bodyPr>
          <a:lstStyle/>
          <a:p>
            <a:pPr marL="0" indent="0">
              <a:buNone/>
            </a:pPr>
            <a:r>
              <a:rPr lang="en-US" altLang="zh-TW" sz="3200" dirty="0" smtClean="0"/>
              <a:t>Grade </a:t>
            </a:r>
            <a:r>
              <a:rPr lang="en-US" altLang="zh-TW" sz="3200" dirty="0"/>
              <a:t>0: no pedicle </a:t>
            </a:r>
            <a:r>
              <a:rPr lang="en-US" altLang="zh-TW" sz="3200" dirty="0" smtClean="0"/>
              <a:t>perforation</a:t>
            </a:r>
          </a:p>
          <a:p>
            <a:pPr marL="0" indent="0">
              <a:buNone/>
            </a:pPr>
            <a:r>
              <a:rPr lang="en-US" altLang="zh-TW" sz="3200" dirty="0"/>
              <a:t>Grade 1: &lt;2 mm of thread outside the </a:t>
            </a:r>
            <a:r>
              <a:rPr lang="en-US" altLang="zh-TW" sz="3200" dirty="0" smtClean="0"/>
              <a:t>pedicle</a:t>
            </a:r>
          </a:p>
          <a:p>
            <a:pPr marL="0" indent="0">
              <a:buNone/>
            </a:pPr>
            <a:r>
              <a:rPr lang="en-US" altLang="zh-TW" sz="3200" dirty="0" smtClean="0"/>
              <a:t>Grade </a:t>
            </a:r>
            <a:r>
              <a:rPr lang="en-US" altLang="zh-TW" sz="3200" dirty="0"/>
              <a:t>2: 2 </a:t>
            </a:r>
            <a:r>
              <a:rPr lang="en-US" altLang="zh-TW" sz="3200" dirty="0" smtClean="0"/>
              <a:t>to</a:t>
            </a:r>
            <a:r>
              <a:rPr lang="zh-TW" altLang="en-US" sz="3200" dirty="0" smtClean="0"/>
              <a:t> </a:t>
            </a:r>
            <a:r>
              <a:rPr lang="en-US" altLang="zh-TW" sz="3200" dirty="0" smtClean="0"/>
              <a:t>4 </a:t>
            </a:r>
            <a:r>
              <a:rPr lang="en-US" altLang="zh-TW" sz="3200" dirty="0"/>
              <a:t>mm of the core screw diameter outside the </a:t>
            </a:r>
            <a:r>
              <a:rPr lang="en-US" altLang="zh-TW" sz="3200" dirty="0" smtClean="0"/>
              <a:t>pedicle</a:t>
            </a:r>
          </a:p>
          <a:p>
            <a:pPr marL="0" indent="0">
              <a:buNone/>
            </a:pPr>
            <a:r>
              <a:rPr lang="en-US" altLang="zh-TW" sz="3200" dirty="0" smtClean="0"/>
              <a:t>Grade </a:t>
            </a:r>
            <a:r>
              <a:rPr lang="en-US" altLang="zh-TW" sz="3200" dirty="0"/>
              <a:t>3: entire screw outside the </a:t>
            </a:r>
            <a:r>
              <a:rPr lang="en-US" altLang="zh-TW" sz="3200" dirty="0" smtClean="0"/>
              <a:t>pedicle</a:t>
            </a:r>
            <a:endParaRPr lang="zh-TW" altLang="en-US" sz="3200" dirty="0"/>
          </a:p>
        </p:txBody>
      </p:sp>
      <p:pic>
        <p:nvPicPr>
          <p:cNvPr id="4" name="內容版面配置區 3"/>
          <p:cNvPicPr>
            <a:picLocks noChangeAspect="1"/>
          </p:cNvPicPr>
          <p:nvPr/>
        </p:nvPicPr>
        <p:blipFill>
          <a:blip r:embed="rId3"/>
          <a:stretch>
            <a:fillRect/>
          </a:stretch>
        </p:blipFill>
        <p:spPr>
          <a:xfrm>
            <a:off x="838200" y="1845734"/>
            <a:ext cx="5675903" cy="1637783"/>
          </a:xfrm>
          <a:prstGeom prst="rect">
            <a:avLst/>
          </a:prstGeom>
        </p:spPr>
      </p:pic>
    </p:spTree>
    <p:extLst>
      <p:ext uri="{BB962C8B-B14F-4D97-AF65-F5344CB8AC3E}">
        <p14:creationId xmlns:p14="http://schemas.microsoft.com/office/powerpoint/2010/main" val="1568049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Spinal Column</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8546" y="1846263"/>
            <a:ext cx="3055234" cy="4022725"/>
          </a:xfrm>
        </p:spPr>
      </p:pic>
    </p:spTree>
    <p:extLst>
      <p:ext uri="{BB962C8B-B14F-4D97-AF65-F5344CB8AC3E}">
        <p14:creationId xmlns:p14="http://schemas.microsoft.com/office/powerpoint/2010/main" val="475203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smtClean="0"/>
              <a:t>CT with Different </a:t>
            </a:r>
            <a:r>
              <a:rPr lang="en-US" altLang="zh-TW" b="1" dirty="0"/>
              <a:t>Grade</a:t>
            </a:r>
            <a:r>
              <a:rPr lang="en-US" altLang="zh-TW" b="1" dirty="0" smtClean="0"/>
              <a:t> Breaches</a:t>
            </a:r>
            <a:endParaRPr lang="zh-TW" altLang="en-US" b="1"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a:t>
            </a:r>
            <a:r>
              <a:rPr lang="en-US" altLang="zh-TW" dirty="0"/>
              <a:t>A) </a:t>
            </a:r>
            <a:r>
              <a:rPr lang="en-US" altLang="zh-TW" dirty="0" smtClean="0"/>
              <a:t>CT of </a:t>
            </a:r>
            <a:r>
              <a:rPr lang="en-US" altLang="zh-TW" dirty="0"/>
              <a:t>the </a:t>
            </a:r>
            <a:r>
              <a:rPr lang="en-US" altLang="zh-TW" dirty="0" smtClean="0"/>
              <a:t>Grade </a:t>
            </a:r>
            <a:r>
              <a:rPr lang="en-US" altLang="zh-TW" dirty="0"/>
              <a:t>2 breach. (B) CT of the Grade 3 breach. (C, D) The postoperative X-ray of the patient with Grade 3 breach.</a:t>
            </a:r>
            <a:endParaRPr lang="zh-TW" altLang="en-US" dirty="0"/>
          </a:p>
        </p:txBody>
      </p:sp>
      <p:sp>
        <p:nvSpPr>
          <p:cNvPr id="4" name="文字方塊 3"/>
          <p:cNvSpPr txBox="1"/>
          <p:nvPr/>
        </p:nvSpPr>
        <p:spPr>
          <a:xfrm>
            <a:off x="9299823" y="5936971"/>
            <a:ext cx="2797690" cy="369332"/>
          </a:xfrm>
          <a:prstGeom prst="rect">
            <a:avLst/>
          </a:prstGeom>
          <a:noFill/>
        </p:spPr>
        <p:txBody>
          <a:bodyPr wrap="square" rtlCol="0">
            <a:spAutoFit/>
          </a:bodyPr>
          <a:lstStyle/>
          <a:p>
            <a:r>
              <a:rPr lang="en-US" altLang="zh-TW" dirty="0" smtClean="0"/>
              <a:t>CT: </a:t>
            </a:r>
            <a:r>
              <a:rPr lang="en-US" altLang="zh-TW" dirty="0"/>
              <a:t>Computed </a:t>
            </a:r>
            <a:r>
              <a:rPr lang="en-US" altLang="zh-TW" dirty="0" smtClean="0"/>
              <a:t>tomography</a:t>
            </a:r>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98" y="1870116"/>
            <a:ext cx="10507563" cy="2789096"/>
          </a:xfrm>
          <a:prstGeom prst="rect">
            <a:avLst/>
          </a:prstGeom>
        </p:spPr>
      </p:pic>
    </p:spTree>
    <p:extLst>
      <p:ext uri="{BB962C8B-B14F-4D97-AF65-F5344CB8AC3E}">
        <p14:creationId xmlns:p14="http://schemas.microsoft.com/office/powerpoint/2010/main" val="2292441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Retrospective </a:t>
            </a:r>
            <a:r>
              <a:rPr lang="en-US" altLang="zh-TW" b="1" dirty="0" smtClean="0"/>
              <a:t>Series</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smtClean="0"/>
              <a:t>Between </a:t>
            </a:r>
            <a:r>
              <a:rPr lang="en-US" altLang="zh-TW" sz="3000" dirty="0"/>
              <a:t>December 2010 and August 2015, 670 </a:t>
            </a:r>
            <a:r>
              <a:rPr lang="en-US" altLang="zh-TW" sz="3000" dirty="0" smtClean="0"/>
              <a:t>consecutive</a:t>
            </a:r>
            <a:r>
              <a:rPr lang="zh-TW" altLang="en-US" sz="3000" dirty="0" smtClean="0"/>
              <a:t> </a:t>
            </a:r>
            <a:r>
              <a:rPr lang="en-US" altLang="zh-TW" sz="3000" dirty="0" smtClean="0"/>
              <a:t>patients </a:t>
            </a:r>
            <a:r>
              <a:rPr lang="en-US" altLang="zh-TW" sz="3000" dirty="0"/>
              <a:t>who received posterior fixation at the </a:t>
            </a:r>
            <a:r>
              <a:rPr lang="en-US" altLang="zh-TW" sz="3000" dirty="0" smtClean="0"/>
              <a:t>thoracolumbar</a:t>
            </a:r>
            <a:r>
              <a:rPr lang="zh-TW" altLang="en-US" sz="3000" dirty="0" smtClean="0"/>
              <a:t> </a:t>
            </a:r>
            <a:r>
              <a:rPr lang="en-US" altLang="zh-TW" sz="3000" dirty="0" smtClean="0"/>
              <a:t>region </a:t>
            </a:r>
            <a:r>
              <a:rPr lang="en-US" altLang="zh-TW" sz="3000" dirty="0"/>
              <a:t>at two hospitals by three surgeons were </a:t>
            </a:r>
            <a:r>
              <a:rPr lang="en-US" altLang="zh-TW" sz="3000" dirty="0" smtClean="0"/>
              <a:t>evaluated.</a:t>
            </a:r>
            <a:r>
              <a:rPr lang="zh-TW" altLang="en-US" sz="3000" dirty="0" smtClean="0"/>
              <a:t> </a:t>
            </a:r>
            <a:r>
              <a:rPr lang="en-US" altLang="zh-TW" sz="3000" dirty="0" smtClean="0"/>
              <a:t>A </a:t>
            </a:r>
            <a:r>
              <a:rPr lang="en-US" altLang="zh-TW" sz="3000" dirty="0"/>
              <a:t>total of 4,072 screws were placed with our method. </a:t>
            </a:r>
            <a:endParaRPr lang="en-US" altLang="zh-TW" sz="3000" dirty="0" smtClean="0"/>
          </a:p>
          <a:p>
            <a:pPr marL="749808" lvl="1" indent="-457200">
              <a:buFont typeface="Wingdings" panose="05000000000000000000" pitchFamily="2" charset="2"/>
              <a:buChar char="l"/>
            </a:pPr>
            <a:r>
              <a:rPr lang="en-US" altLang="zh-TW" sz="3000" dirty="0" smtClean="0"/>
              <a:t>In </a:t>
            </a:r>
            <a:r>
              <a:rPr lang="en-US" altLang="zh-TW" sz="3000" dirty="0"/>
              <a:t>the </a:t>
            </a:r>
            <a:r>
              <a:rPr lang="en-US" altLang="zh-TW" sz="3000" dirty="0" smtClean="0"/>
              <a:t>retrospective</a:t>
            </a:r>
            <a:r>
              <a:rPr lang="zh-TW" altLang="en-US" sz="3000" dirty="0" smtClean="0"/>
              <a:t> </a:t>
            </a:r>
            <a:r>
              <a:rPr lang="en-US" altLang="zh-TW" sz="3000" dirty="0" smtClean="0"/>
              <a:t>series</a:t>
            </a:r>
            <a:r>
              <a:rPr lang="en-US" altLang="zh-TW" sz="3000" dirty="0"/>
              <a:t>, only one screw revision immediately after </a:t>
            </a:r>
            <a:r>
              <a:rPr lang="en-US" altLang="zh-TW" sz="3000" dirty="0" smtClean="0"/>
              <a:t>primary</a:t>
            </a:r>
            <a:r>
              <a:rPr lang="zh-TW" altLang="en-US" sz="3000" dirty="0" smtClean="0"/>
              <a:t> </a:t>
            </a:r>
            <a:r>
              <a:rPr lang="en-US" altLang="zh-TW" sz="3000" dirty="0" smtClean="0"/>
              <a:t>surgery </a:t>
            </a:r>
            <a:r>
              <a:rPr lang="en-US" altLang="zh-TW" sz="3000" dirty="0"/>
              <a:t>was necessary because of a medial breach in an </a:t>
            </a:r>
            <a:r>
              <a:rPr lang="en-US" altLang="zh-TW" sz="3000" dirty="0" smtClean="0"/>
              <a:t>osteoporotic</a:t>
            </a:r>
            <a:r>
              <a:rPr lang="zh-TW" altLang="en-US" sz="3000" dirty="0" smtClean="0"/>
              <a:t> </a:t>
            </a:r>
            <a:r>
              <a:rPr lang="en-US" altLang="zh-TW" sz="3000" dirty="0" smtClean="0"/>
              <a:t>patient</a:t>
            </a:r>
            <a:r>
              <a:rPr lang="en-US" altLang="zh-TW" sz="3000" dirty="0"/>
              <a:t>.</a:t>
            </a:r>
            <a:endParaRPr lang="zh-TW" altLang="en-US" sz="3000" dirty="0"/>
          </a:p>
        </p:txBody>
      </p:sp>
    </p:spTree>
    <p:extLst>
      <p:ext uri="{BB962C8B-B14F-4D97-AF65-F5344CB8AC3E}">
        <p14:creationId xmlns:p14="http://schemas.microsoft.com/office/powerpoint/2010/main" val="1971683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Prospective </a:t>
            </a:r>
            <a:r>
              <a:rPr lang="en-US" altLang="zh-TW" b="1" dirty="0" smtClean="0"/>
              <a:t>Series</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smtClean="0"/>
              <a:t>Between </a:t>
            </a:r>
            <a:r>
              <a:rPr lang="en-US" altLang="zh-TW" sz="3000" dirty="0"/>
              <a:t>February 2016 and July 2016, 88 consecutive </a:t>
            </a:r>
            <a:r>
              <a:rPr lang="en-US" altLang="zh-TW" sz="3000" dirty="0" smtClean="0"/>
              <a:t>patients</a:t>
            </a:r>
            <a:r>
              <a:rPr lang="zh-TW" altLang="en-US" sz="3000" dirty="0" smtClean="0"/>
              <a:t> </a:t>
            </a:r>
            <a:r>
              <a:rPr lang="en-US" altLang="zh-TW" sz="3000" dirty="0" smtClean="0"/>
              <a:t>with </a:t>
            </a:r>
            <a:r>
              <a:rPr lang="en-US" altLang="zh-TW" sz="3000" dirty="0"/>
              <a:t>413 percutaneous pedicle screws were </a:t>
            </a:r>
            <a:r>
              <a:rPr lang="en-US" altLang="zh-TW" sz="3000" dirty="0" smtClean="0"/>
              <a:t>enrolled</a:t>
            </a:r>
            <a:r>
              <a:rPr lang="zh-TW" altLang="en-US" sz="3000" dirty="0" smtClean="0"/>
              <a:t> </a:t>
            </a:r>
            <a:r>
              <a:rPr lang="en-US" altLang="zh-TW" sz="3000" dirty="0" smtClean="0"/>
              <a:t>in </a:t>
            </a:r>
            <a:r>
              <a:rPr lang="en-US" altLang="zh-TW" sz="3000" dirty="0"/>
              <a:t>three different hospitals.</a:t>
            </a:r>
            <a:endParaRPr lang="en-US" altLang="zh-TW" sz="3000" i="1" dirty="0" smtClean="0"/>
          </a:p>
          <a:p>
            <a:pPr marL="749808" lvl="1" indent="-457200">
              <a:buFont typeface="Wingdings" panose="05000000000000000000" pitchFamily="2" charset="2"/>
              <a:buChar char="l"/>
            </a:pPr>
            <a:r>
              <a:rPr lang="en-US" altLang="zh-TW" sz="3000" dirty="0"/>
              <a:t>In the prospective study, 5.8 </a:t>
            </a:r>
            <a:r>
              <a:rPr lang="en-US" altLang="zh-TW" sz="3000" dirty="0" smtClean="0"/>
              <a:t>shots (</a:t>
            </a:r>
            <a:r>
              <a:rPr lang="en-US" altLang="zh-TW" sz="3000" dirty="0"/>
              <a:t>2–16, standard deviation=2.669) were required for the </a:t>
            </a:r>
            <a:r>
              <a:rPr lang="en-US" altLang="zh-TW" sz="3000" dirty="0" smtClean="0"/>
              <a:t>placement of </a:t>
            </a:r>
            <a:r>
              <a:rPr lang="en-US" altLang="zh-TW" sz="3000" dirty="0"/>
              <a:t>one percutaneous pedicle screw. </a:t>
            </a:r>
            <a:endParaRPr lang="zh-TW" altLang="en-US" sz="3000" u="sng" dirty="0"/>
          </a:p>
        </p:txBody>
      </p:sp>
    </p:spTree>
    <p:extLst>
      <p:ext uri="{BB962C8B-B14F-4D97-AF65-F5344CB8AC3E}">
        <p14:creationId xmlns:p14="http://schemas.microsoft.com/office/powerpoint/2010/main" val="811166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Outline</a:t>
            </a:r>
            <a:endParaRPr lang="zh-TW" altLang="en-US" b="1" dirty="0"/>
          </a:p>
        </p:txBody>
      </p:sp>
      <p:sp>
        <p:nvSpPr>
          <p:cNvPr id="3" name="內容版面配置區 2"/>
          <p:cNvSpPr>
            <a:spLocks noGrp="1"/>
          </p:cNvSpPr>
          <p:nvPr>
            <p:ph idx="1"/>
          </p:nvPr>
        </p:nvSpPr>
        <p:spPr>
          <a:xfrm>
            <a:off x="1087949" y="1845733"/>
            <a:ext cx="10058400" cy="4452429"/>
          </a:xfrm>
        </p:spPr>
        <p:txBody>
          <a:bodyPr>
            <a:noAutofit/>
          </a:bodyPr>
          <a:lstStyle/>
          <a:p>
            <a:pPr marL="0" indent="0">
              <a:buNone/>
            </a:pPr>
            <a:r>
              <a:rPr lang="en-US" altLang="zh-TW" sz="1600" b="1" dirty="0" smtClean="0"/>
              <a:t>Part 1</a:t>
            </a:r>
            <a:r>
              <a:rPr lang="en-US" altLang="zh-TW" sz="1600" b="1" dirty="0"/>
              <a:t>: Percutaneous pedicle screw placement</a:t>
            </a:r>
          </a:p>
          <a:p>
            <a:pPr>
              <a:buFont typeface="Wingdings" panose="05000000000000000000" pitchFamily="2" charset="2"/>
              <a:buChar char="l"/>
            </a:pPr>
            <a:r>
              <a:rPr lang="en-US" altLang="zh-TW" sz="1600" b="1" dirty="0" smtClean="0"/>
              <a:t> Introduction</a:t>
            </a:r>
            <a:endParaRPr lang="en-US" altLang="zh-TW" sz="1600" b="1" dirty="0"/>
          </a:p>
          <a:p>
            <a:pPr>
              <a:buFont typeface="Wingdings" panose="05000000000000000000" pitchFamily="2" charset="2"/>
              <a:buChar char="l"/>
            </a:pPr>
            <a:r>
              <a:rPr lang="en-US" altLang="zh-TW" sz="1600" b="1" dirty="0" smtClean="0"/>
              <a:t> Instrument </a:t>
            </a:r>
            <a:r>
              <a:rPr lang="en-US" altLang="zh-TW" sz="1600" b="1" dirty="0"/>
              <a:t>design</a:t>
            </a:r>
          </a:p>
          <a:p>
            <a:pPr>
              <a:buFont typeface="Wingdings" panose="05000000000000000000" pitchFamily="2" charset="2"/>
              <a:buChar char="l"/>
            </a:pPr>
            <a:r>
              <a:rPr lang="en-US" altLang="zh-TW" sz="1600" b="1" dirty="0" smtClean="0"/>
              <a:t> Pedicle </a:t>
            </a:r>
            <a:r>
              <a:rPr lang="en-US" altLang="zh-TW" sz="1600" b="1" dirty="0"/>
              <a:t>screw position evaluation</a:t>
            </a:r>
          </a:p>
          <a:p>
            <a:pPr>
              <a:buFont typeface="Wingdings" panose="05000000000000000000" pitchFamily="2" charset="2"/>
              <a:buChar char="l"/>
            </a:pPr>
            <a:r>
              <a:rPr lang="en-US" altLang="zh-TW" sz="1600" b="1" dirty="0" smtClean="0"/>
              <a:t> Result</a:t>
            </a:r>
            <a:endParaRPr lang="en-US" altLang="zh-TW" sz="1600" b="1" dirty="0"/>
          </a:p>
          <a:p>
            <a:pPr marL="0" indent="0">
              <a:buNone/>
            </a:pPr>
            <a:r>
              <a:rPr lang="en-US" altLang="zh-TW" sz="1600" b="1" dirty="0" smtClean="0"/>
              <a:t>Part 2</a:t>
            </a:r>
            <a:r>
              <a:rPr lang="en-US" altLang="zh-TW" sz="1600" b="1" dirty="0"/>
              <a:t>: Vertebra Pedicle Awl Tip Extension</a:t>
            </a:r>
          </a:p>
          <a:p>
            <a:pPr>
              <a:buFont typeface="Wingdings" panose="05000000000000000000" pitchFamily="2" charset="2"/>
              <a:buChar char="l"/>
            </a:pPr>
            <a:r>
              <a:rPr lang="en-US" altLang="zh-TW" sz="1600" b="1" dirty="0" smtClean="0"/>
              <a:t> The Awl Tip Extension in Magnetic Resonance Imaging (MRI) Image</a:t>
            </a:r>
          </a:p>
          <a:p>
            <a:pPr>
              <a:buFont typeface="Wingdings" panose="05000000000000000000" pitchFamily="2" charset="2"/>
              <a:buChar char="l"/>
            </a:pPr>
            <a:r>
              <a:rPr lang="en-US" altLang="zh-TW" sz="1600" b="1" dirty="0" smtClean="0"/>
              <a:t> The </a:t>
            </a:r>
            <a:r>
              <a:rPr lang="en-US" altLang="zh-TW" sz="1600" b="1" dirty="0"/>
              <a:t>Awl Tip Extension i</a:t>
            </a:r>
            <a:r>
              <a:rPr lang="en-US" altLang="zh-TW" sz="1600" b="1" dirty="0" smtClean="0"/>
              <a:t>n Anterior-Posterior (AP) X-ray Image</a:t>
            </a:r>
          </a:p>
          <a:p>
            <a:pPr>
              <a:buFont typeface="Wingdings" panose="05000000000000000000" pitchFamily="2" charset="2"/>
              <a:buChar char="l"/>
            </a:pPr>
            <a:r>
              <a:rPr lang="en-US" altLang="zh-TW" sz="1600" b="1" dirty="0" smtClean="0"/>
              <a:t> Computer </a:t>
            </a:r>
            <a:r>
              <a:rPr lang="en-US" altLang="zh-TW" sz="1600" b="1" dirty="0"/>
              <a:t>Vision </a:t>
            </a:r>
            <a:r>
              <a:rPr lang="en-US" altLang="zh-TW" sz="1600" b="1" dirty="0" smtClean="0"/>
              <a:t>Techniques</a:t>
            </a:r>
            <a:endParaRPr lang="en-US" altLang="zh-TW" sz="1600" b="1" dirty="0"/>
          </a:p>
          <a:p>
            <a:pPr>
              <a:buFont typeface="Wingdings" panose="05000000000000000000" pitchFamily="2" charset="2"/>
              <a:buChar char="l"/>
            </a:pPr>
            <a:r>
              <a:rPr lang="en-US" altLang="zh-TW" sz="1600" b="1" dirty="0" smtClean="0"/>
              <a:t> Pedicle Detection and Awl Injection Point </a:t>
            </a:r>
            <a:r>
              <a:rPr lang="en-US" altLang="zh-TW" sz="1600" b="1" dirty="0"/>
              <a:t>D</a:t>
            </a:r>
            <a:r>
              <a:rPr lang="en-US" altLang="zh-TW" sz="1600" b="1" dirty="0" smtClean="0"/>
              <a:t>etection</a:t>
            </a:r>
            <a:endParaRPr lang="en-US" altLang="zh-TW" sz="1600" b="1" dirty="0"/>
          </a:p>
          <a:p>
            <a:pPr>
              <a:buFont typeface="Wingdings" panose="05000000000000000000" pitchFamily="2" charset="2"/>
              <a:buChar char="l"/>
            </a:pPr>
            <a:r>
              <a:rPr lang="en-US" altLang="zh-TW" sz="1600" b="1" dirty="0" smtClean="0"/>
              <a:t> Conclusion</a:t>
            </a:r>
            <a:endParaRPr lang="en-US" altLang="zh-TW" sz="1600" b="1" dirty="0"/>
          </a:p>
        </p:txBody>
      </p:sp>
    </p:spTree>
    <p:extLst>
      <p:ext uri="{BB962C8B-B14F-4D97-AF65-F5344CB8AC3E}">
        <p14:creationId xmlns:p14="http://schemas.microsoft.com/office/powerpoint/2010/main" val="953980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Statistic of Operation Level</a:t>
            </a:r>
            <a:endParaRPr lang="zh-TW" altLang="en-US" b="1" dirty="0"/>
          </a:p>
        </p:txBody>
      </p:sp>
      <p:pic>
        <p:nvPicPr>
          <p:cNvPr id="4" name="內容版面配置區 3"/>
          <p:cNvPicPr>
            <a:picLocks noGrp="1" noChangeAspect="1"/>
          </p:cNvPicPr>
          <p:nvPr>
            <p:ph idx="1"/>
          </p:nvPr>
        </p:nvPicPr>
        <p:blipFill>
          <a:blip r:embed="rId3"/>
          <a:stretch>
            <a:fillRect/>
          </a:stretch>
        </p:blipFill>
        <p:spPr>
          <a:xfrm>
            <a:off x="3109756" y="2013323"/>
            <a:ext cx="6032813" cy="3688605"/>
          </a:xfrm>
          <a:prstGeom prst="rect">
            <a:avLst/>
          </a:prstGeom>
        </p:spPr>
      </p:pic>
    </p:spTree>
    <p:extLst>
      <p:ext uri="{BB962C8B-B14F-4D97-AF65-F5344CB8AC3E}">
        <p14:creationId xmlns:p14="http://schemas.microsoft.com/office/powerpoint/2010/main" val="1535884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smtClean="0"/>
              <a:t>Conclusions of </a:t>
            </a:r>
            <a:r>
              <a:rPr lang="en-US" altLang="zh-TW" b="1" dirty="0"/>
              <a:t>Percutaneous </a:t>
            </a:r>
            <a:r>
              <a:rPr lang="en-US" altLang="zh-TW" b="1" dirty="0" smtClean="0"/>
              <a:t>Pedicle Screw Placement</a:t>
            </a:r>
            <a:endParaRPr lang="zh-TW" altLang="en-US" dirty="0"/>
          </a:p>
        </p:txBody>
      </p:sp>
      <p:sp>
        <p:nvSpPr>
          <p:cNvPr id="3" name="內容版面配置區 2"/>
          <p:cNvSpPr>
            <a:spLocks noGrp="1"/>
          </p:cNvSpPr>
          <p:nvPr>
            <p:ph idx="1"/>
          </p:nvPr>
        </p:nvSpPr>
        <p:spPr>
          <a:xfrm>
            <a:off x="838200" y="1777498"/>
            <a:ext cx="10515600" cy="3923505"/>
          </a:xfrm>
        </p:spPr>
        <p:txBody>
          <a:bodyPr>
            <a:noAutofit/>
          </a:bodyPr>
          <a:lstStyle/>
          <a:p>
            <a:pPr marL="749808" lvl="1" indent="-457200">
              <a:buFont typeface="Wingdings" panose="05000000000000000000" pitchFamily="2" charset="2"/>
              <a:buChar char="l"/>
            </a:pPr>
            <a:r>
              <a:rPr lang="en-US" altLang="zh-TW" sz="3200" dirty="0"/>
              <a:t>With the addition of a geometric consideration of the pedicle</a:t>
            </a:r>
            <a:r>
              <a:rPr lang="en-US" altLang="zh-TW" sz="3200" dirty="0" smtClean="0"/>
              <a:t>, this </a:t>
            </a:r>
            <a:r>
              <a:rPr lang="en-US" altLang="zh-TW" sz="3200" dirty="0"/>
              <a:t>method not only increased the accuracy of pedicle </a:t>
            </a:r>
            <a:r>
              <a:rPr lang="en-US" altLang="zh-TW" sz="3200" dirty="0" smtClean="0"/>
              <a:t>screw instrumentation but also diminished the amount of lateral shots of </a:t>
            </a:r>
            <a:r>
              <a:rPr lang="en-US" altLang="zh-TW" sz="3200" dirty="0"/>
              <a:t>fluoroscopy during screw placement and therefore </a:t>
            </a:r>
            <a:r>
              <a:rPr lang="en-US" altLang="zh-TW" sz="3200" dirty="0" smtClean="0"/>
              <a:t>decreased the </a:t>
            </a:r>
            <a:r>
              <a:rPr lang="en-US" altLang="zh-TW" sz="3200" dirty="0"/>
              <a:t>operation time and exposed surgeons to less radiation.</a:t>
            </a:r>
            <a:endParaRPr lang="zh-TW" altLang="en-US" sz="3200" dirty="0"/>
          </a:p>
        </p:txBody>
      </p:sp>
    </p:spTree>
    <p:extLst>
      <p:ext uri="{BB962C8B-B14F-4D97-AF65-F5344CB8AC3E}">
        <p14:creationId xmlns:p14="http://schemas.microsoft.com/office/powerpoint/2010/main" val="1609017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0051" y="1921130"/>
            <a:ext cx="10058400" cy="2400778"/>
          </a:xfrm>
        </p:spPr>
        <p:txBody>
          <a:bodyPr>
            <a:noAutofit/>
          </a:bodyPr>
          <a:lstStyle/>
          <a:p>
            <a:r>
              <a:rPr lang="en-US" altLang="zh-TW" sz="4800" b="1" dirty="0" smtClean="0"/>
              <a:t>Part 2.</a:t>
            </a:r>
            <a:endParaRPr lang="zh-TW" altLang="en-US" sz="4800" b="1" dirty="0"/>
          </a:p>
        </p:txBody>
      </p:sp>
      <p:sp>
        <p:nvSpPr>
          <p:cNvPr id="3" name="副標題 2"/>
          <p:cNvSpPr>
            <a:spLocks noGrp="1"/>
          </p:cNvSpPr>
          <p:nvPr>
            <p:ph type="subTitle" idx="1"/>
          </p:nvPr>
        </p:nvSpPr>
        <p:spPr/>
        <p:txBody>
          <a:bodyPr>
            <a:normAutofit/>
          </a:bodyPr>
          <a:lstStyle/>
          <a:p>
            <a:r>
              <a:rPr lang="en-US" altLang="zh-TW" sz="3200" b="1" cap="none" dirty="0" smtClean="0">
                <a:solidFill>
                  <a:schemeClr val="tx1"/>
                </a:solidFill>
              </a:rPr>
              <a:t>Vertebra Pedicle Awl Tip Extension</a:t>
            </a:r>
            <a:endParaRPr lang="en-US" altLang="zh-TW" sz="3200" b="1" cap="none" dirty="0">
              <a:solidFill>
                <a:schemeClr val="tx1"/>
              </a:solidFill>
            </a:endParaRPr>
          </a:p>
        </p:txBody>
      </p:sp>
    </p:spTree>
    <p:extLst>
      <p:ext uri="{BB962C8B-B14F-4D97-AF65-F5344CB8AC3E}">
        <p14:creationId xmlns:p14="http://schemas.microsoft.com/office/powerpoint/2010/main" val="153880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Purpose</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smtClean="0"/>
              <a:t>Using </a:t>
            </a:r>
            <a:r>
              <a:rPr lang="en-US" altLang="zh-TW" sz="3000" dirty="0"/>
              <a:t>the computer vision and deep learning technique </a:t>
            </a:r>
            <a:r>
              <a:rPr lang="en-US" altLang="zh-TW" sz="3000" dirty="0" smtClean="0"/>
              <a:t>improves the procedure of finding pedicle screw position accuracy and </a:t>
            </a:r>
            <a:r>
              <a:rPr lang="en-US" altLang="zh-TW" sz="3000" dirty="0"/>
              <a:t>reliability</a:t>
            </a:r>
            <a:r>
              <a:rPr lang="en-US" altLang="zh-TW" sz="3000" dirty="0" smtClean="0"/>
              <a:t>.</a:t>
            </a:r>
          </a:p>
          <a:p>
            <a:pPr marL="749808" lvl="1" indent="-457200">
              <a:buFont typeface="Wingdings" panose="05000000000000000000" pitchFamily="2" charset="2"/>
              <a:buChar char="l"/>
            </a:pPr>
            <a:r>
              <a:rPr lang="en-US" altLang="zh-TW" sz="3000" dirty="0"/>
              <a:t>A reliable </a:t>
            </a:r>
            <a:r>
              <a:rPr lang="en-US" altLang="zh-TW" sz="3000" dirty="0" smtClean="0"/>
              <a:t>prediction </a:t>
            </a:r>
            <a:r>
              <a:rPr lang="en-US" altLang="zh-TW" sz="3000" dirty="0"/>
              <a:t>of awl tip extension </a:t>
            </a:r>
            <a:r>
              <a:rPr lang="en-US" altLang="zh-TW" sz="3000" dirty="0" smtClean="0"/>
              <a:t>helps </a:t>
            </a:r>
            <a:r>
              <a:rPr lang="en-US" altLang="zh-TW" sz="3000" dirty="0"/>
              <a:t>doctor determine the position of pedicle screw.</a:t>
            </a:r>
          </a:p>
        </p:txBody>
      </p:sp>
    </p:spTree>
    <p:extLst>
      <p:ext uri="{BB962C8B-B14F-4D97-AF65-F5344CB8AC3E}">
        <p14:creationId xmlns:p14="http://schemas.microsoft.com/office/powerpoint/2010/main" val="364078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The Awl Tip Extension in MRI Image</a:t>
            </a:r>
            <a:endParaRPr lang="zh-TW" altLang="en-US" b="1" dirty="0"/>
          </a:p>
        </p:txBody>
      </p:sp>
      <p:sp>
        <p:nvSpPr>
          <p:cNvPr id="3" name="內容版面配置區 2"/>
          <p:cNvSpPr>
            <a:spLocks noGrp="1"/>
          </p:cNvSpPr>
          <p:nvPr>
            <p:ph idx="1"/>
          </p:nvPr>
        </p:nvSpPr>
        <p:spPr/>
        <p:txBody>
          <a:bodyPr/>
          <a:lstStyle/>
          <a:p>
            <a:pPr marL="749808" lvl="1" indent="-457200">
              <a:buFont typeface="Wingdings" panose="05000000000000000000" pitchFamily="2" charset="2"/>
              <a:buChar char="l"/>
            </a:pPr>
            <a:r>
              <a:rPr lang="en-US" altLang="zh-TW" sz="3000" dirty="0"/>
              <a:t>We use Hough Transform </a:t>
            </a:r>
            <a:r>
              <a:rPr lang="en-US" altLang="zh-TW" sz="3000" dirty="0" smtClean="0"/>
              <a:t>to predict </a:t>
            </a:r>
            <a:r>
              <a:rPr lang="en-US" altLang="zh-TW" sz="3000" dirty="0"/>
              <a:t>the </a:t>
            </a:r>
            <a:r>
              <a:rPr lang="en-US" altLang="zh-TW" sz="3000" dirty="0" smtClean="0"/>
              <a:t>midline </a:t>
            </a:r>
            <a:r>
              <a:rPr lang="en-US" altLang="zh-TW" sz="3000" dirty="0"/>
              <a:t>of the synthetic awl tip and select an appropriate width of awl to extract the awl </a:t>
            </a:r>
            <a:r>
              <a:rPr lang="en-US" altLang="zh-TW" sz="3000" dirty="0" smtClean="0"/>
              <a:t>tip.</a:t>
            </a:r>
          </a:p>
          <a:p>
            <a:pPr marL="749808" lvl="1" indent="-457200">
              <a:buFont typeface="Wingdings" panose="05000000000000000000" pitchFamily="2" charset="2"/>
              <a:buChar char="l"/>
            </a:pPr>
            <a:r>
              <a:rPr lang="en-US" altLang="zh-TW" sz="3000" dirty="0"/>
              <a:t>Finally, we extend </a:t>
            </a:r>
            <a:r>
              <a:rPr lang="en-US" altLang="zh-TW" sz="3000" dirty="0" smtClean="0"/>
              <a:t>two </a:t>
            </a:r>
            <a:r>
              <a:rPr lang="en-US" altLang="zh-TW" sz="3000" dirty="0"/>
              <a:t>times of awl tip length and draw it into MRI image.</a:t>
            </a:r>
            <a:endParaRPr lang="zh-TW" altLang="en-US" dirty="0"/>
          </a:p>
        </p:txBody>
      </p:sp>
      <p:sp>
        <p:nvSpPr>
          <p:cNvPr id="4" name="文字方塊 3"/>
          <p:cNvSpPr txBox="1"/>
          <p:nvPr/>
        </p:nvSpPr>
        <p:spPr>
          <a:xfrm>
            <a:off x="8657791" y="5977468"/>
            <a:ext cx="3247053" cy="338554"/>
          </a:xfrm>
          <a:prstGeom prst="rect">
            <a:avLst/>
          </a:prstGeom>
          <a:noFill/>
        </p:spPr>
        <p:txBody>
          <a:bodyPr wrap="square" rtlCol="0">
            <a:spAutoFit/>
          </a:bodyPr>
          <a:lstStyle/>
          <a:p>
            <a:r>
              <a:rPr lang="en-US" altLang="zh-TW" sz="1600" dirty="0" smtClean="0"/>
              <a:t>MRI:</a:t>
            </a:r>
            <a:r>
              <a:rPr lang="zh-TW" altLang="en-US" sz="1600" dirty="0" smtClean="0"/>
              <a:t> </a:t>
            </a:r>
            <a:r>
              <a:rPr lang="en-US" altLang="zh-TW" sz="1600" dirty="0"/>
              <a:t>magnetic resonance imaging</a:t>
            </a:r>
            <a:endParaRPr lang="zh-TW" altLang="en-US" sz="1600" dirty="0"/>
          </a:p>
        </p:txBody>
      </p:sp>
    </p:spTree>
    <p:extLst>
      <p:ext uri="{BB962C8B-B14F-4D97-AF65-F5344CB8AC3E}">
        <p14:creationId xmlns:p14="http://schemas.microsoft.com/office/powerpoint/2010/main" val="1793058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Our Result in </a:t>
            </a:r>
            <a:r>
              <a:rPr lang="en-US" altLang="zh-TW" b="1" dirty="0"/>
              <a:t>MRI </a:t>
            </a:r>
            <a:r>
              <a:rPr lang="en-US" altLang="zh-TW" b="1" dirty="0" smtClean="0"/>
              <a:t>Image (A)</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4164" y="1846263"/>
            <a:ext cx="3203997" cy="4022725"/>
          </a:xfrm>
        </p:spPr>
      </p:pic>
    </p:spTree>
    <p:extLst>
      <p:ext uri="{BB962C8B-B14F-4D97-AF65-F5344CB8AC3E}">
        <p14:creationId xmlns:p14="http://schemas.microsoft.com/office/powerpoint/2010/main" val="1808459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Our Result in MRI Image </a:t>
            </a:r>
            <a:r>
              <a:rPr lang="en-US" altLang="zh-TW" b="1" dirty="0" smtClean="0"/>
              <a:t>(B)</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1120" y="1846263"/>
            <a:ext cx="3270086" cy="4022725"/>
          </a:xfrm>
        </p:spPr>
      </p:pic>
    </p:spTree>
    <p:extLst>
      <p:ext uri="{BB962C8B-B14F-4D97-AF65-F5344CB8AC3E}">
        <p14:creationId xmlns:p14="http://schemas.microsoft.com/office/powerpoint/2010/main" val="3466620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Our Result in MRI Image </a:t>
            </a:r>
            <a:r>
              <a:rPr lang="en-US" altLang="zh-TW" b="1" dirty="0" smtClean="0"/>
              <a:t>(C)</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6538" y="1846263"/>
            <a:ext cx="3179250" cy="4022725"/>
          </a:xfrm>
        </p:spPr>
      </p:pic>
    </p:spTree>
    <p:extLst>
      <p:ext uri="{BB962C8B-B14F-4D97-AF65-F5344CB8AC3E}">
        <p14:creationId xmlns:p14="http://schemas.microsoft.com/office/powerpoint/2010/main" val="1911879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The Awl Tip Extension </a:t>
            </a:r>
            <a:r>
              <a:rPr lang="en-US" altLang="zh-TW" b="1" dirty="0" smtClean="0"/>
              <a:t>in AP X-ray </a:t>
            </a:r>
            <a:r>
              <a:rPr lang="en-US" altLang="zh-TW" b="1" dirty="0"/>
              <a:t>Image</a:t>
            </a:r>
            <a:endParaRPr lang="zh-TW" altLang="en-US" dirty="0"/>
          </a:p>
        </p:txBody>
      </p:sp>
      <p:sp>
        <p:nvSpPr>
          <p:cNvPr id="3" name="內容版面配置區 2"/>
          <p:cNvSpPr>
            <a:spLocks noGrp="1"/>
          </p:cNvSpPr>
          <p:nvPr>
            <p:ph idx="1"/>
          </p:nvPr>
        </p:nvSpPr>
        <p:spPr/>
        <p:txBody>
          <a:bodyPr/>
          <a:lstStyle/>
          <a:p>
            <a:pPr marL="640080" lvl="2" indent="-457200">
              <a:spcBef>
                <a:spcPts val="1200"/>
              </a:spcBef>
              <a:spcAft>
                <a:spcPts val="200"/>
              </a:spcAft>
              <a:buSzPct val="100000"/>
              <a:buFont typeface="Wingdings" panose="05000000000000000000" pitchFamily="2" charset="2"/>
              <a:buChar char="l"/>
            </a:pPr>
            <a:r>
              <a:rPr lang="en-US" altLang="zh-TW" sz="3200" dirty="0"/>
              <a:t>When surgeons perform an </a:t>
            </a:r>
            <a:r>
              <a:rPr lang="en-US" altLang="zh-TW" sz="3200" dirty="0" smtClean="0"/>
              <a:t>operation, they </a:t>
            </a:r>
            <a:r>
              <a:rPr lang="en-US" altLang="zh-TW" sz="3200" dirty="0"/>
              <a:t>only have the AP trajectory image.</a:t>
            </a:r>
          </a:p>
          <a:p>
            <a:pPr marL="640080" lvl="2" indent="-457200">
              <a:spcBef>
                <a:spcPts val="1200"/>
              </a:spcBef>
              <a:spcAft>
                <a:spcPts val="200"/>
              </a:spcAft>
              <a:buSzPct val="100000"/>
              <a:buFont typeface="Wingdings" panose="05000000000000000000" pitchFamily="2" charset="2"/>
              <a:buChar char="l"/>
            </a:pPr>
            <a:r>
              <a:rPr lang="en-US" altLang="zh-TW" sz="3200" dirty="0" smtClean="0"/>
              <a:t>The </a:t>
            </a:r>
            <a:r>
              <a:rPr lang="en-US" altLang="zh-TW" sz="3200" dirty="0"/>
              <a:t>awl in AP trajectory image is real, not </a:t>
            </a:r>
            <a:r>
              <a:rPr lang="en-US" altLang="zh-TW" sz="3200" dirty="0" smtClean="0"/>
              <a:t>post-production</a:t>
            </a:r>
            <a:r>
              <a:rPr lang="en-US" altLang="zh-TW" sz="3200" dirty="0"/>
              <a:t>.</a:t>
            </a:r>
            <a:endParaRPr lang="zh-TW" altLang="en-US" sz="3200" dirty="0"/>
          </a:p>
          <a:p>
            <a:pPr marL="292608" lvl="1" indent="0">
              <a:buNone/>
            </a:pPr>
            <a:endParaRPr lang="en-US" altLang="zh-TW" sz="3000" dirty="0" smtClean="0"/>
          </a:p>
          <a:p>
            <a:pPr marL="749808" lvl="1" indent="-457200">
              <a:buFont typeface="Wingdings" panose="05000000000000000000" pitchFamily="2" charset="2"/>
              <a:buChar char="l"/>
            </a:pPr>
            <a:endParaRPr lang="en-US" altLang="zh-TW" sz="3000" dirty="0"/>
          </a:p>
        </p:txBody>
      </p:sp>
    </p:spTree>
    <p:extLst>
      <p:ext uri="{BB962C8B-B14F-4D97-AF65-F5344CB8AC3E}">
        <p14:creationId xmlns:p14="http://schemas.microsoft.com/office/powerpoint/2010/main" val="4066435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The Awl Tip Extension </a:t>
            </a:r>
            <a:r>
              <a:rPr lang="en-US" altLang="zh-TW" b="1" dirty="0" smtClean="0"/>
              <a:t>in AP X-ray </a:t>
            </a:r>
            <a:r>
              <a:rPr lang="en-US" altLang="zh-TW" b="1" dirty="0"/>
              <a:t>Image</a:t>
            </a:r>
            <a:endParaRPr lang="zh-TW" altLang="en-US" dirty="0"/>
          </a:p>
        </p:txBody>
      </p:sp>
      <p:sp>
        <p:nvSpPr>
          <p:cNvPr id="3" name="內容版面配置區 2"/>
          <p:cNvSpPr>
            <a:spLocks noGrp="1"/>
          </p:cNvSpPr>
          <p:nvPr>
            <p:ph idx="1"/>
          </p:nvPr>
        </p:nvSpPr>
        <p:spPr/>
        <p:txBody>
          <a:bodyPr/>
          <a:lstStyle/>
          <a:p>
            <a:pPr marL="749808" lvl="1" indent="-457200">
              <a:buFont typeface="Wingdings" panose="05000000000000000000" pitchFamily="2" charset="2"/>
              <a:buChar char="l"/>
            </a:pPr>
            <a:r>
              <a:rPr lang="en-US" altLang="zh-TW" sz="3200" dirty="0"/>
              <a:t>Again we use Hough Transform </a:t>
            </a:r>
            <a:r>
              <a:rPr lang="en-US" altLang="zh-TW" sz="3200" dirty="0" smtClean="0"/>
              <a:t>to predict </a:t>
            </a:r>
            <a:r>
              <a:rPr lang="en-US" altLang="zh-TW" sz="3200" dirty="0"/>
              <a:t>the midline of the </a:t>
            </a:r>
            <a:r>
              <a:rPr lang="en-US" altLang="zh-TW" sz="3200" dirty="0" smtClean="0"/>
              <a:t>real </a:t>
            </a:r>
            <a:r>
              <a:rPr lang="en-US" altLang="zh-TW" sz="3200" dirty="0"/>
              <a:t>awl tip</a:t>
            </a:r>
            <a:r>
              <a:rPr lang="en-US" altLang="zh-TW" sz="3200" dirty="0" smtClean="0"/>
              <a:t>.</a:t>
            </a:r>
          </a:p>
          <a:p>
            <a:pPr marL="749808" lvl="1" indent="-457200">
              <a:buFont typeface="Wingdings" panose="05000000000000000000" pitchFamily="2" charset="2"/>
              <a:buChar char="l"/>
            </a:pPr>
            <a:r>
              <a:rPr lang="en-US" altLang="zh-TW" sz="3200" dirty="0"/>
              <a:t>We observe the slope of the awl edge along the midline </a:t>
            </a:r>
            <a:r>
              <a:rPr lang="en-US" altLang="zh-TW" sz="3200" dirty="0" smtClean="0"/>
              <a:t>and consider </a:t>
            </a:r>
            <a:r>
              <a:rPr lang="en-US" altLang="zh-TW" sz="3200" dirty="0"/>
              <a:t>the point with sufficient big difference of slope </a:t>
            </a:r>
            <a:r>
              <a:rPr lang="en-US" altLang="zh-TW" sz="3200" dirty="0" smtClean="0"/>
              <a:t>to be </a:t>
            </a:r>
            <a:r>
              <a:rPr lang="en-US" altLang="zh-TW" sz="3200" dirty="0"/>
              <a:t>the corner</a:t>
            </a:r>
            <a:r>
              <a:rPr lang="en-US" altLang="zh-TW" sz="3200" dirty="0" smtClean="0"/>
              <a:t>.</a:t>
            </a:r>
          </a:p>
          <a:p>
            <a:pPr marL="749808" lvl="1" indent="-457200">
              <a:buFont typeface="Wingdings" panose="05000000000000000000" pitchFamily="2" charset="2"/>
              <a:buChar char="l"/>
            </a:pPr>
            <a:r>
              <a:rPr lang="en-US" altLang="zh-TW" sz="3200" dirty="0" smtClean="0"/>
              <a:t>We </a:t>
            </a:r>
            <a:r>
              <a:rPr lang="en-US" altLang="zh-TW" sz="3200" dirty="0"/>
              <a:t>extend two times of awl tip length and draw it into </a:t>
            </a:r>
            <a:r>
              <a:rPr lang="en-US" altLang="zh-TW" sz="3200" dirty="0" smtClean="0"/>
              <a:t>AP X-ray </a:t>
            </a:r>
            <a:r>
              <a:rPr lang="en-US" altLang="zh-TW" sz="3200" dirty="0"/>
              <a:t>image.</a:t>
            </a:r>
            <a:endParaRPr lang="zh-TW" altLang="en-US" sz="3200" dirty="0"/>
          </a:p>
          <a:p>
            <a:pPr marL="292608" lvl="1" indent="0">
              <a:buNone/>
            </a:pPr>
            <a:endParaRPr lang="en-US" altLang="zh-TW" sz="3000" dirty="0" smtClean="0"/>
          </a:p>
          <a:p>
            <a:pPr marL="749808" lvl="1" indent="-457200">
              <a:buFont typeface="Wingdings" panose="05000000000000000000" pitchFamily="2" charset="2"/>
              <a:buChar char="l"/>
            </a:pPr>
            <a:endParaRPr lang="en-US" altLang="zh-TW" sz="3000" dirty="0"/>
          </a:p>
        </p:txBody>
      </p:sp>
    </p:spTree>
    <p:extLst>
      <p:ext uri="{BB962C8B-B14F-4D97-AF65-F5344CB8AC3E}">
        <p14:creationId xmlns:p14="http://schemas.microsoft.com/office/powerpoint/2010/main" val="246525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0051" y="1921130"/>
            <a:ext cx="10058400" cy="2400778"/>
          </a:xfrm>
        </p:spPr>
        <p:txBody>
          <a:bodyPr>
            <a:noAutofit/>
          </a:bodyPr>
          <a:lstStyle/>
          <a:p>
            <a:r>
              <a:rPr lang="en-US" altLang="zh-TW" sz="4800" b="1" dirty="0" smtClean="0"/>
              <a:t>Part 1.</a:t>
            </a:r>
            <a:endParaRPr lang="zh-TW" altLang="en-US" sz="4800" b="1" dirty="0"/>
          </a:p>
        </p:txBody>
      </p:sp>
      <p:sp>
        <p:nvSpPr>
          <p:cNvPr id="3" name="副標題 2"/>
          <p:cNvSpPr>
            <a:spLocks noGrp="1"/>
          </p:cNvSpPr>
          <p:nvPr>
            <p:ph type="subTitle" idx="1"/>
          </p:nvPr>
        </p:nvSpPr>
        <p:spPr/>
        <p:txBody>
          <a:bodyPr>
            <a:normAutofit/>
          </a:bodyPr>
          <a:lstStyle/>
          <a:p>
            <a:r>
              <a:rPr lang="en-US" altLang="zh-TW" sz="3200" b="1" cap="none" dirty="0" smtClean="0">
                <a:solidFill>
                  <a:schemeClr val="tx1"/>
                </a:solidFill>
              </a:rPr>
              <a:t>Percutaneous Pedicle Screw Placement</a:t>
            </a:r>
            <a:endParaRPr lang="en-US" altLang="zh-TW" sz="3200" b="1" cap="none" dirty="0">
              <a:solidFill>
                <a:schemeClr val="tx1"/>
              </a:solidFill>
            </a:endParaRPr>
          </a:p>
        </p:txBody>
      </p:sp>
    </p:spTree>
    <p:extLst>
      <p:ext uri="{BB962C8B-B14F-4D97-AF65-F5344CB8AC3E}">
        <p14:creationId xmlns:p14="http://schemas.microsoft.com/office/powerpoint/2010/main" val="2272403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Our Result in AP X-ray Image </a:t>
            </a:r>
            <a:r>
              <a:rPr lang="en-US" altLang="zh-TW" b="1" dirty="0" smtClean="0"/>
              <a:t>(D)</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0712" y="1846263"/>
            <a:ext cx="4030901" cy="4022725"/>
          </a:xfrm>
        </p:spPr>
      </p:pic>
    </p:spTree>
    <p:extLst>
      <p:ext uri="{BB962C8B-B14F-4D97-AF65-F5344CB8AC3E}">
        <p14:creationId xmlns:p14="http://schemas.microsoft.com/office/powerpoint/2010/main" val="25663522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Our Result in AP X-ray Image </a:t>
            </a:r>
            <a:r>
              <a:rPr lang="en-US" altLang="zh-TW" b="1" dirty="0" smtClean="0"/>
              <a:t>(E)</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6809" y="1846263"/>
            <a:ext cx="4178708" cy="4022725"/>
          </a:xfrm>
        </p:spPr>
      </p:pic>
    </p:spTree>
    <p:extLst>
      <p:ext uri="{BB962C8B-B14F-4D97-AF65-F5344CB8AC3E}">
        <p14:creationId xmlns:p14="http://schemas.microsoft.com/office/powerpoint/2010/main" val="1139115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Our Result in AP X-ray Image </a:t>
            </a:r>
            <a:r>
              <a:rPr lang="en-US" altLang="zh-TW" b="1" dirty="0" smtClean="0"/>
              <a:t>(F)</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8864" y="1846263"/>
            <a:ext cx="4014598" cy="4022725"/>
          </a:xfrm>
        </p:spPr>
      </p:pic>
    </p:spTree>
    <p:extLst>
      <p:ext uri="{BB962C8B-B14F-4D97-AF65-F5344CB8AC3E}">
        <p14:creationId xmlns:p14="http://schemas.microsoft.com/office/powerpoint/2010/main" val="4186324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Computer Vision Techniques</a:t>
            </a:r>
            <a:endParaRPr lang="zh-TW" altLang="en-US" dirty="0"/>
          </a:p>
        </p:txBody>
      </p:sp>
      <p:sp>
        <p:nvSpPr>
          <p:cNvPr id="3" name="內容版面配置區 2"/>
          <p:cNvSpPr>
            <a:spLocks noGrp="1"/>
          </p:cNvSpPr>
          <p:nvPr>
            <p:ph idx="1"/>
          </p:nvPr>
        </p:nvSpPr>
        <p:spPr/>
        <p:txBody>
          <a:bodyPr>
            <a:normAutofit/>
          </a:bodyPr>
          <a:lstStyle/>
          <a:p>
            <a:r>
              <a:rPr lang="en-US" altLang="zh-TW" sz="3200" dirty="0" smtClean="0"/>
              <a:t>Programing environment:</a:t>
            </a:r>
          </a:p>
          <a:p>
            <a:r>
              <a:rPr lang="en-US" altLang="zh-TW" sz="3200" dirty="0" smtClean="0"/>
              <a:t>Programing Language:</a:t>
            </a:r>
            <a:r>
              <a:rPr lang="zh-TW" altLang="en-US" sz="3200" dirty="0" smtClean="0"/>
              <a:t> </a:t>
            </a:r>
            <a:r>
              <a:rPr lang="en-US" altLang="zh-TW" sz="3200" dirty="0" smtClean="0"/>
              <a:t>Python 3.7</a:t>
            </a:r>
          </a:p>
        </p:txBody>
      </p:sp>
      <p:graphicFrame>
        <p:nvGraphicFramePr>
          <p:cNvPr id="5" name="表格 4"/>
          <p:cNvGraphicFramePr>
            <a:graphicFrameLocks noGrp="1"/>
          </p:cNvGraphicFramePr>
          <p:nvPr>
            <p:extLst>
              <p:ext uri="{D42A27DB-BD31-4B8C-83A1-F6EECF244321}">
                <p14:modId xmlns:p14="http://schemas.microsoft.com/office/powerpoint/2010/main" val="1629612006"/>
              </p:ext>
            </p:extLst>
          </p:nvPr>
        </p:nvGraphicFramePr>
        <p:xfrm>
          <a:off x="1173584" y="3118273"/>
          <a:ext cx="8530253" cy="2316480"/>
        </p:xfrm>
        <a:graphic>
          <a:graphicData uri="http://schemas.openxmlformats.org/drawingml/2006/table">
            <a:tbl>
              <a:tblPr firstRow="1" bandRow="1">
                <a:tableStyleId>{5C22544A-7EE6-4342-B048-85BDC9FD1C3A}</a:tableStyleId>
              </a:tblPr>
              <a:tblGrid>
                <a:gridCol w="4266163">
                  <a:extLst>
                    <a:ext uri="{9D8B030D-6E8A-4147-A177-3AD203B41FA5}">
                      <a16:colId xmlns:a16="http://schemas.microsoft.com/office/drawing/2014/main" val="1217861981"/>
                    </a:ext>
                  </a:extLst>
                </a:gridCol>
                <a:gridCol w="4264090">
                  <a:extLst>
                    <a:ext uri="{9D8B030D-6E8A-4147-A177-3AD203B41FA5}">
                      <a16:colId xmlns:a16="http://schemas.microsoft.com/office/drawing/2014/main" val="181639551"/>
                    </a:ext>
                  </a:extLst>
                </a:gridCol>
              </a:tblGrid>
              <a:tr h="461263">
                <a:tc>
                  <a:txBody>
                    <a:bodyPr/>
                    <a:lstStyle/>
                    <a:p>
                      <a:r>
                        <a:rPr lang="en-US" altLang="zh-TW" sz="3200" dirty="0" smtClean="0"/>
                        <a:t>third-party modules</a:t>
                      </a:r>
                      <a:endParaRPr lang="zh-TW" altLang="en-US" sz="3200" dirty="0"/>
                    </a:p>
                  </a:txBody>
                  <a:tcPr/>
                </a:tc>
                <a:tc>
                  <a:txBody>
                    <a:bodyPr/>
                    <a:lstStyle/>
                    <a:p>
                      <a:r>
                        <a:rPr lang="en-US" altLang="zh-TW" sz="3200" dirty="0" smtClean="0"/>
                        <a:t>Version</a:t>
                      </a:r>
                      <a:endParaRPr lang="zh-TW" altLang="en-US" sz="3200" dirty="0"/>
                    </a:p>
                  </a:txBody>
                  <a:tcPr/>
                </a:tc>
                <a:extLst>
                  <a:ext uri="{0D108BD9-81ED-4DB2-BD59-A6C34878D82A}">
                    <a16:rowId xmlns:a16="http://schemas.microsoft.com/office/drawing/2014/main" val="4063247730"/>
                  </a:ext>
                </a:extLst>
              </a:tr>
              <a:tr h="467670">
                <a:tc>
                  <a:txBody>
                    <a:bodyPr/>
                    <a:lstStyle/>
                    <a:p>
                      <a:r>
                        <a:rPr lang="en-US" altLang="zh-TW" sz="3200" dirty="0" err="1" smtClean="0"/>
                        <a:t>scikit</a:t>
                      </a:r>
                      <a:r>
                        <a:rPr lang="en-US" altLang="zh-TW" sz="3200" dirty="0" smtClean="0"/>
                        <a:t>-image</a:t>
                      </a:r>
                      <a:endParaRPr lang="zh-TW" alt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3200" dirty="0" smtClean="0"/>
                        <a:t>0.16.2</a:t>
                      </a:r>
                    </a:p>
                  </a:txBody>
                  <a:tcPr/>
                </a:tc>
                <a:extLst>
                  <a:ext uri="{0D108BD9-81ED-4DB2-BD59-A6C34878D82A}">
                    <a16:rowId xmlns:a16="http://schemas.microsoft.com/office/drawing/2014/main" val="1279380523"/>
                  </a:ext>
                </a:extLst>
              </a:tr>
              <a:tr h="467670">
                <a:tc>
                  <a:txBody>
                    <a:bodyPr/>
                    <a:lstStyle/>
                    <a:p>
                      <a:r>
                        <a:rPr lang="en-US" altLang="zh-TW" sz="3200" dirty="0" err="1" smtClean="0"/>
                        <a:t>opencv</a:t>
                      </a:r>
                      <a:r>
                        <a:rPr lang="en-US" altLang="zh-TW" sz="3200" dirty="0" smtClean="0"/>
                        <a:t>-python</a:t>
                      </a:r>
                      <a:endParaRPr lang="zh-TW" alt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3200" dirty="0" smtClean="0"/>
                        <a:t>4.2.0.32</a:t>
                      </a:r>
                    </a:p>
                  </a:txBody>
                  <a:tcPr/>
                </a:tc>
                <a:extLst>
                  <a:ext uri="{0D108BD9-81ED-4DB2-BD59-A6C34878D82A}">
                    <a16:rowId xmlns:a16="http://schemas.microsoft.com/office/drawing/2014/main" val="3714559355"/>
                  </a:ext>
                </a:extLst>
              </a:tr>
              <a:tr h="467670">
                <a:tc>
                  <a:txBody>
                    <a:bodyPr/>
                    <a:lstStyle/>
                    <a:p>
                      <a:r>
                        <a:rPr lang="en-US" altLang="zh-TW" sz="3200" dirty="0" err="1" smtClean="0"/>
                        <a:t>numpy</a:t>
                      </a:r>
                      <a:endParaRPr lang="zh-TW" altLang="en-US" sz="3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3200" dirty="0" smtClean="0"/>
                        <a:t>1.18.0</a:t>
                      </a:r>
                    </a:p>
                  </a:txBody>
                  <a:tcPr/>
                </a:tc>
                <a:extLst>
                  <a:ext uri="{0D108BD9-81ED-4DB2-BD59-A6C34878D82A}">
                    <a16:rowId xmlns:a16="http://schemas.microsoft.com/office/drawing/2014/main" val="151177565"/>
                  </a:ext>
                </a:extLst>
              </a:tr>
            </a:tbl>
          </a:graphicData>
        </a:graphic>
      </p:graphicFrame>
    </p:spTree>
    <p:extLst>
      <p:ext uri="{BB962C8B-B14F-4D97-AF65-F5344CB8AC3E}">
        <p14:creationId xmlns:p14="http://schemas.microsoft.com/office/powerpoint/2010/main" val="109938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The Flowchart </a:t>
            </a:r>
            <a:r>
              <a:rPr lang="en-US" altLang="zh-TW" b="1" dirty="0"/>
              <a:t>of </a:t>
            </a:r>
            <a:r>
              <a:rPr lang="en-US" altLang="zh-TW" b="1" dirty="0" smtClean="0"/>
              <a:t>Our Image Processing Method</a:t>
            </a:r>
            <a:endParaRPr lang="zh-TW" altLang="en-US" b="1" dirty="0"/>
          </a:p>
        </p:txBody>
      </p:sp>
      <p:grpSp>
        <p:nvGrpSpPr>
          <p:cNvPr id="15" name="群組 14"/>
          <p:cNvGrpSpPr>
            <a:grpSpLocks noChangeAspect="1"/>
          </p:cNvGrpSpPr>
          <p:nvPr/>
        </p:nvGrpSpPr>
        <p:grpSpPr>
          <a:xfrm>
            <a:off x="3101060" y="1975401"/>
            <a:ext cx="6050839" cy="3600000"/>
            <a:chOff x="2772751" y="1978810"/>
            <a:chExt cx="6279809" cy="3736227"/>
          </a:xfrm>
        </p:grpSpPr>
        <p:sp>
          <p:nvSpPr>
            <p:cNvPr id="16" name="矩形 15"/>
            <p:cNvSpPr/>
            <p:nvPr/>
          </p:nvSpPr>
          <p:spPr>
            <a:xfrm>
              <a:off x="2843972" y="1978810"/>
              <a:ext cx="2052734" cy="10170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err="1" smtClean="0"/>
                <a:t>Binarize</a:t>
              </a:r>
              <a:r>
                <a:rPr lang="en-US" altLang="zh-TW" dirty="0" smtClean="0"/>
                <a:t> Image</a:t>
              </a:r>
              <a:endParaRPr lang="en-US" altLang="zh-TW" dirty="0"/>
            </a:p>
          </p:txBody>
        </p:sp>
        <p:sp>
          <p:nvSpPr>
            <p:cNvPr id="17" name="矩形 16"/>
            <p:cNvSpPr/>
            <p:nvPr/>
          </p:nvSpPr>
          <p:spPr>
            <a:xfrm>
              <a:off x="2772751" y="3400222"/>
              <a:ext cx="2174341" cy="10170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smtClean="0"/>
                <a:t>Connected-Component Labeling</a:t>
              </a:r>
              <a:endParaRPr lang="en-US" altLang="zh-TW" dirty="0"/>
            </a:p>
          </p:txBody>
        </p:sp>
        <p:sp>
          <p:nvSpPr>
            <p:cNvPr id="18" name="矩形 17"/>
            <p:cNvSpPr/>
            <p:nvPr/>
          </p:nvSpPr>
          <p:spPr>
            <a:xfrm>
              <a:off x="2843972" y="4698000"/>
              <a:ext cx="2052734" cy="10170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smtClean="0"/>
                <a:t>Canny Edge Detector</a:t>
              </a:r>
              <a:endParaRPr lang="en-US" altLang="zh-TW" dirty="0"/>
            </a:p>
          </p:txBody>
        </p:sp>
        <p:sp>
          <p:nvSpPr>
            <p:cNvPr id="20" name="矩形 19"/>
            <p:cNvSpPr/>
            <p:nvPr/>
          </p:nvSpPr>
          <p:spPr>
            <a:xfrm>
              <a:off x="6999826" y="1986551"/>
              <a:ext cx="2052734" cy="10170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smtClean="0"/>
                <a:t>Extend the Awl Tip</a:t>
              </a:r>
              <a:endParaRPr lang="en-US" altLang="zh-TW" dirty="0"/>
            </a:p>
          </p:txBody>
        </p:sp>
        <p:sp>
          <p:nvSpPr>
            <p:cNvPr id="21" name="矩形 20"/>
            <p:cNvSpPr/>
            <p:nvPr/>
          </p:nvSpPr>
          <p:spPr>
            <a:xfrm>
              <a:off x="6999826" y="4690261"/>
              <a:ext cx="2052734" cy="10170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smtClean="0"/>
                <a:t>Save the Result Image</a:t>
              </a:r>
              <a:endParaRPr lang="en-US" altLang="zh-TW" dirty="0"/>
            </a:p>
          </p:txBody>
        </p:sp>
        <p:cxnSp>
          <p:nvCxnSpPr>
            <p:cNvPr id="22" name="直線單箭頭接點 21"/>
            <p:cNvCxnSpPr>
              <a:stCxn id="16" idx="2"/>
              <a:endCxn id="17" idx="0"/>
            </p:cNvCxnSpPr>
            <p:nvPr/>
          </p:nvCxnSpPr>
          <p:spPr>
            <a:xfrm flipH="1">
              <a:off x="3859922" y="2995847"/>
              <a:ext cx="10417" cy="404375"/>
            </a:xfrm>
            <a:prstGeom prst="straightConnector1">
              <a:avLst/>
            </a:prstGeom>
            <a:ln w="3810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 name="直線單箭頭接點 22"/>
            <p:cNvCxnSpPr>
              <a:stCxn id="17" idx="2"/>
              <a:endCxn id="18" idx="0"/>
            </p:cNvCxnSpPr>
            <p:nvPr/>
          </p:nvCxnSpPr>
          <p:spPr>
            <a:xfrm>
              <a:off x="3859922" y="4417259"/>
              <a:ext cx="10417" cy="280741"/>
            </a:xfrm>
            <a:prstGeom prst="straightConnector1">
              <a:avLst/>
            </a:prstGeom>
            <a:ln w="3810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肘形接點 23"/>
            <p:cNvCxnSpPr>
              <a:stCxn id="18" idx="3"/>
            </p:cNvCxnSpPr>
            <p:nvPr/>
          </p:nvCxnSpPr>
          <p:spPr>
            <a:xfrm flipV="1">
              <a:off x="4896706" y="2487330"/>
              <a:ext cx="2103120" cy="271918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0" idx="2"/>
              <a:endCxn id="21" idx="0"/>
            </p:cNvCxnSpPr>
            <p:nvPr/>
          </p:nvCxnSpPr>
          <p:spPr>
            <a:xfrm>
              <a:off x="8026193" y="3003588"/>
              <a:ext cx="0" cy="1686674"/>
            </a:xfrm>
            <a:prstGeom prst="straightConnector1">
              <a:avLst/>
            </a:prstGeom>
            <a:ln w="3810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02450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416696" cy="1450757"/>
          </a:xfrm>
        </p:spPr>
        <p:txBody>
          <a:bodyPr/>
          <a:lstStyle/>
          <a:p>
            <a:r>
              <a:rPr lang="en-US" altLang="zh-TW" b="1" dirty="0" err="1"/>
              <a:t>Binarize</a:t>
            </a:r>
            <a:r>
              <a:rPr lang="en-US" altLang="zh-TW" b="1" dirty="0" smtClean="0"/>
              <a:t> Image and Connected-Component </a:t>
            </a:r>
            <a:r>
              <a:rPr lang="en-US" altLang="zh-TW" b="1" dirty="0"/>
              <a:t>L</a:t>
            </a:r>
            <a:r>
              <a:rPr lang="en-US" altLang="zh-TW" b="1" dirty="0" smtClean="0"/>
              <a:t>abeling </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8893" y="2472611"/>
            <a:ext cx="2099458" cy="2095200"/>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898" y="2472611"/>
            <a:ext cx="2099459" cy="20952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2904" y="2472611"/>
            <a:ext cx="2099459" cy="2095200"/>
          </a:xfrm>
          <a:prstGeom prst="rect">
            <a:avLst/>
          </a:prstGeom>
        </p:spPr>
      </p:pic>
      <p:sp>
        <p:nvSpPr>
          <p:cNvPr id="7" name="向右箭號 6"/>
          <p:cNvSpPr/>
          <p:nvPr/>
        </p:nvSpPr>
        <p:spPr>
          <a:xfrm>
            <a:off x="3555619" y="3244958"/>
            <a:ext cx="1453011" cy="55050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solidFill>
                <a:srgbClr val="00B0F0"/>
              </a:solidFill>
            </a:endParaRPr>
          </a:p>
        </p:txBody>
      </p:sp>
      <p:sp>
        <p:nvSpPr>
          <p:cNvPr id="8" name="向右箭號 7"/>
          <p:cNvSpPr/>
          <p:nvPr/>
        </p:nvSpPr>
        <p:spPr>
          <a:xfrm>
            <a:off x="7602625" y="3244958"/>
            <a:ext cx="1453011" cy="55050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solidFill>
                <a:srgbClr val="00B0F0"/>
              </a:solidFill>
            </a:endParaRPr>
          </a:p>
        </p:txBody>
      </p:sp>
      <p:sp>
        <p:nvSpPr>
          <p:cNvPr id="9" name="文字方塊 8"/>
          <p:cNvSpPr txBox="1"/>
          <p:nvPr/>
        </p:nvSpPr>
        <p:spPr>
          <a:xfrm>
            <a:off x="7602625" y="2472611"/>
            <a:ext cx="2220685" cy="923330"/>
          </a:xfrm>
          <a:prstGeom prst="rect">
            <a:avLst/>
          </a:prstGeom>
          <a:noFill/>
        </p:spPr>
        <p:txBody>
          <a:bodyPr wrap="square" rtlCol="0">
            <a:spAutoFit/>
          </a:bodyPr>
          <a:lstStyle/>
          <a:p>
            <a:r>
              <a:rPr lang="en-US" altLang="zh-TW" b="1" dirty="0">
                <a:solidFill>
                  <a:schemeClr val="accent2"/>
                </a:solidFill>
              </a:rPr>
              <a:t>Connected-Component </a:t>
            </a:r>
            <a:endParaRPr lang="en-US" altLang="zh-TW" b="1" dirty="0" smtClean="0">
              <a:solidFill>
                <a:schemeClr val="accent2"/>
              </a:solidFill>
            </a:endParaRPr>
          </a:p>
          <a:p>
            <a:r>
              <a:rPr lang="en-US" altLang="zh-TW" b="1" dirty="0" smtClean="0">
                <a:solidFill>
                  <a:schemeClr val="accent2"/>
                </a:solidFill>
              </a:rPr>
              <a:t>Labeling</a:t>
            </a:r>
            <a:endParaRPr lang="zh-TW" altLang="en-US" dirty="0">
              <a:solidFill>
                <a:schemeClr val="accent2"/>
              </a:solidFill>
            </a:endParaRPr>
          </a:p>
        </p:txBody>
      </p:sp>
      <p:sp>
        <p:nvSpPr>
          <p:cNvPr id="10" name="文字方塊 9"/>
          <p:cNvSpPr txBox="1"/>
          <p:nvPr/>
        </p:nvSpPr>
        <p:spPr>
          <a:xfrm>
            <a:off x="3555619" y="3026609"/>
            <a:ext cx="1700278" cy="369332"/>
          </a:xfrm>
          <a:prstGeom prst="rect">
            <a:avLst/>
          </a:prstGeom>
          <a:noFill/>
        </p:spPr>
        <p:txBody>
          <a:bodyPr wrap="square" rtlCol="0">
            <a:spAutoFit/>
          </a:bodyPr>
          <a:lstStyle/>
          <a:p>
            <a:r>
              <a:rPr lang="en-US" altLang="zh-TW" b="1" dirty="0" err="1" smtClean="0">
                <a:solidFill>
                  <a:schemeClr val="accent2"/>
                </a:solidFill>
              </a:rPr>
              <a:t>Binarizing</a:t>
            </a:r>
            <a:endParaRPr lang="zh-TW" altLang="en-US" dirty="0">
              <a:solidFill>
                <a:schemeClr val="accent2"/>
              </a:solidFill>
            </a:endParaRPr>
          </a:p>
        </p:txBody>
      </p:sp>
    </p:spTree>
    <p:extLst>
      <p:ext uri="{BB962C8B-B14F-4D97-AF65-F5344CB8AC3E}">
        <p14:creationId xmlns:p14="http://schemas.microsoft.com/office/powerpoint/2010/main" val="2972011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416696" cy="1450757"/>
          </a:xfrm>
        </p:spPr>
        <p:txBody>
          <a:bodyPr/>
          <a:lstStyle/>
          <a:p>
            <a:r>
              <a:rPr lang="en-US" altLang="zh-TW" b="1" dirty="0"/>
              <a:t>Recall: Connected-Component </a:t>
            </a:r>
            <a:r>
              <a:rPr lang="en-US" altLang="zh-TW" b="1" dirty="0" smtClean="0"/>
              <a:t>Labeling (1) </a:t>
            </a:r>
            <a:endParaRPr lang="zh-TW" altLang="en-US" b="1" dirty="0"/>
          </a:p>
        </p:txBody>
      </p:sp>
      <p:sp>
        <p:nvSpPr>
          <p:cNvPr id="3" name="內容版面配置區 2"/>
          <p:cNvSpPr>
            <a:spLocks noGrp="1"/>
          </p:cNvSpPr>
          <p:nvPr>
            <p:ph idx="1"/>
          </p:nvPr>
        </p:nvSpPr>
        <p:spPr/>
        <p:txBody>
          <a:bodyPr/>
          <a:lstStyle/>
          <a:p>
            <a:endParaRPr lang="zh-TW" altLang="en-US" dirty="0"/>
          </a:p>
        </p:txBody>
      </p:sp>
      <p:pic>
        <p:nvPicPr>
          <p:cNvPr id="11" name="內容版面配置區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834" y="2209628"/>
            <a:ext cx="2160000" cy="2160000"/>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193" y="2209628"/>
            <a:ext cx="2160000" cy="2160000"/>
          </a:xfrm>
          <a:prstGeom prst="rect">
            <a:avLst/>
          </a:prstGeom>
        </p:spPr>
      </p:pic>
      <p:sp>
        <p:nvSpPr>
          <p:cNvPr id="13" name="文字方塊 12"/>
          <p:cNvSpPr txBox="1"/>
          <p:nvPr/>
        </p:nvSpPr>
        <p:spPr>
          <a:xfrm>
            <a:off x="5107193" y="4478002"/>
            <a:ext cx="1586204" cy="369332"/>
          </a:xfrm>
          <a:prstGeom prst="rect">
            <a:avLst/>
          </a:prstGeom>
          <a:noFill/>
        </p:spPr>
        <p:txBody>
          <a:bodyPr wrap="square" rtlCol="0">
            <a:spAutoFit/>
          </a:bodyPr>
          <a:lstStyle/>
          <a:p>
            <a:r>
              <a:rPr lang="en-US" altLang="zh-TW" dirty="0" smtClean="0"/>
              <a:t>8-Connectivity</a:t>
            </a:r>
            <a:endParaRPr lang="zh-TW" altLang="en-US" dirty="0"/>
          </a:p>
        </p:txBody>
      </p:sp>
      <p:sp>
        <p:nvSpPr>
          <p:cNvPr id="14" name="文字方塊 13"/>
          <p:cNvSpPr txBox="1"/>
          <p:nvPr/>
        </p:nvSpPr>
        <p:spPr>
          <a:xfrm>
            <a:off x="1479834" y="4478002"/>
            <a:ext cx="1586204" cy="369332"/>
          </a:xfrm>
          <a:prstGeom prst="rect">
            <a:avLst/>
          </a:prstGeom>
          <a:noFill/>
        </p:spPr>
        <p:txBody>
          <a:bodyPr wrap="square" rtlCol="0">
            <a:spAutoFit/>
          </a:bodyPr>
          <a:lstStyle/>
          <a:p>
            <a:r>
              <a:rPr lang="en-US" altLang="zh-TW" dirty="0" smtClean="0"/>
              <a:t>4-Connectivity</a:t>
            </a:r>
            <a:endParaRPr lang="zh-TW" altLang="en-US" dirty="0"/>
          </a:p>
        </p:txBody>
      </p:sp>
    </p:spTree>
    <p:extLst>
      <p:ext uri="{BB962C8B-B14F-4D97-AF65-F5344CB8AC3E}">
        <p14:creationId xmlns:p14="http://schemas.microsoft.com/office/powerpoint/2010/main" val="443395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7280" y="286603"/>
            <a:ext cx="10416696" cy="1450757"/>
          </a:xfrm>
        </p:spPr>
        <p:txBody>
          <a:bodyPr/>
          <a:lstStyle/>
          <a:p>
            <a:r>
              <a:rPr lang="en-US" altLang="zh-TW" b="1" dirty="0"/>
              <a:t>Recall: Connected-Component L</a:t>
            </a:r>
            <a:r>
              <a:rPr lang="en-US" altLang="zh-TW" b="1" dirty="0" smtClean="0"/>
              <a:t>abeling (2) </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5267" y="1846263"/>
            <a:ext cx="6861791" cy="4022725"/>
          </a:xfrm>
        </p:spPr>
      </p:pic>
      <p:sp>
        <p:nvSpPr>
          <p:cNvPr id="5" name="矩形 4"/>
          <p:cNvSpPr/>
          <p:nvPr/>
        </p:nvSpPr>
        <p:spPr>
          <a:xfrm>
            <a:off x="327086" y="5977891"/>
            <a:ext cx="4736361" cy="369332"/>
          </a:xfrm>
          <a:prstGeom prst="rect">
            <a:avLst/>
          </a:prstGeom>
        </p:spPr>
        <p:txBody>
          <a:bodyPr wrap="none">
            <a:spAutoFit/>
          </a:bodyPr>
          <a:lstStyle/>
          <a:p>
            <a:r>
              <a:rPr lang="en-US" altLang="zh-TW" dirty="0">
                <a:hlinkClick r:id="rId4"/>
              </a:rPr>
              <a:t>https://www.youtube.com/watch?v=ticZclUYy88</a:t>
            </a:r>
            <a:endParaRPr lang="zh-TW" altLang="en-US" dirty="0"/>
          </a:p>
        </p:txBody>
      </p:sp>
    </p:spTree>
    <p:extLst>
      <p:ext uri="{BB962C8B-B14F-4D97-AF65-F5344CB8AC3E}">
        <p14:creationId xmlns:p14="http://schemas.microsoft.com/office/powerpoint/2010/main" val="4105319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Canny </a:t>
            </a:r>
            <a:r>
              <a:rPr lang="en-US" altLang="zh-TW" b="1" dirty="0" smtClean="0"/>
              <a:t>Edge Detector</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9560" y="2443423"/>
            <a:ext cx="2525121" cy="2520000"/>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2893" y="2443423"/>
            <a:ext cx="2525123" cy="2520000"/>
          </a:xfrm>
          <a:prstGeom prst="rect">
            <a:avLst/>
          </a:prstGeom>
        </p:spPr>
      </p:pic>
      <p:sp>
        <p:nvSpPr>
          <p:cNvPr id="6" name="向右箭號 5"/>
          <p:cNvSpPr/>
          <p:nvPr/>
        </p:nvSpPr>
        <p:spPr>
          <a:xfrm>
            <a:off x="4218648" y="3586083"/>
            <a:ext cx="1453011" cy="55050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solidFill>
                <a:srgbClr val="00B0F0"/>
              </a:solidFill>
            </a:endParaRPr>
          </a:p>
        </p:txBody>
      </p:sp>
      <p:sp>
        <p:nvSpPr>
          <p:cNvPr id="7" name="文字方塊 6"/>
          <p:cNvSpPr txBox="1"/>
          <p:nvPr/>
        </p:nvSpPr>
        <p:spPr>
          <a:xfrm>
            <a:off x="4218648" y="3059823"/>
            <a:ext cx="1700278" cy="646331"/>
          </a:xfrm>
          <a:prstGeom prst="rect">
            <a:avLst/>
          </a:prstGeom>
          <a:noFill/>
        </p:spPr>
        <p:txBody>
          <a:bodyPr wrap="square" rtlCol="0">
            <a:spAutoFit/>
          </a:bodyPr>
          <a:lstStyle/>
          <a:p>
            <a:r>
              <a:rPr lang="en-US" altLang="zh-TW" b="1" dirty="0" smtClean="0">
                <a:solidFill>
                  <a:schemeClr val="accent2"/>
                </a:solidFill>
              </a:rPr>
              <a:t>Edge Detector Convolution</a:t>
            </a:r>
            <a:endParaRPr lang="zh-TW" altLang="en-US" dirty="0">
              <a:solidFill>
                <a:schemeClr val="accent2"/>
              </a:solidFill>
            </a:endParaRPr>
          </a:p>
        </p:txBody>
      </p:sp>
    </p:spTree>
    <p:extLst>
      <p:ext uri="{BB962C8B-B14F-4D97-AF65-F5344CB8AC3E}">
        <p14:creationId xmlns:p14="http://schemas.microsoft.com/office/powerpoint/2010/main" val="16751169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Recall</a:t>
            </a:r>
            <a:r>
              <a:rPr lang="en-US" altLang="zh-TW" b="1" dirty="0" smtClean="0"/>
              <a:t>: </a:t>
            </a:r>
            <a:r>
              <a:rPr lang="en-US" altLang="zh-TW" b="1" dirty="0"/>
              <a:t>Canny </a:t>
            </a:r>
            <a:r>
              <a:rPr lang="en-US" altLang="zh-TW" b="1" dirty="0" smtClean="0"/>
              <a:t>Edge Detector</a:t>
            </a:r>
            <a:endParaRPr lang="zh-TW" altLang="en-US" dirty="0"/>
          </a:p>
        </p:txBody>
      </p:sp>
      <p:sp>
        <p:nvSpPr>
          <p:cNvPr id="3" name="內容版面配置區 2"/>
          <p:cNvSpPr>
            <a:spLocks noGrp="1"/>
          </p:cNvSpPr>
          <p:nvPr>
            <p:ph idx="1"/>
          </p:nvPr>
        </p:nvSpPr>
        <p:spPr>
          <a:xfrm>
            <a:off x="1097280" y="1845733"/>
            <a:ext cx="10058400" cy="5170887"/>
          </a:xfrm>
        </p:spPr>
        <p:txBody>
          <a:bodyPr>
            <a:normAutofit/>
          </a:bodyPr>
          <a:lstStyle/>
          <a:p>
            <a:r>
              <a:rPr lang="en-US" altLang="zh-TW" sz="3200" dirty="0" smtClean="0"/>
              <a:t>The process of Canny edge detection:</a:t>
            </a:r>
          </a:p>
          <a:p>
            <a:pPr marL="749808" lvl="1" indent="-457200">
              <a:buFont typeface="Wingdings" panose="05000000000000000000" pitchFamily="2" charset="2"/>
              <a:buChar char="l"/>
            </a:pPr>
            <a:r>
              <a:rPr lang="en-US" altLang="zh-TW" sz="3200" dirty="0" smtClean="0"/>
              <a:t>Apply Gaussian filter to smooth the image in order to remove the noise.</a:t>
            </a:r>
          </a:p>
          <a:p>
            <a:pPr marL="749808" lvl="1" indent="-457200">
              <a:buFont typeface="Wingdings" panose="05000000000000000000" pitchFamily="2" charset="2"/>
              <a:buChar char="l"/>
            </a:pPr>
            <a:r>
              <a:rPr lang="en-US" altLang="zh-TW" sz="3200" dirty="0" smtClean="0"/>
              <a:t>Find </a:t>
            </a:r>
            <a:r>
              <a:rPr lang="en-US" altLang="zh-TW" sz="3200" dirty="0"/>
              <a:t>the intensity gradients of the </a:t>
            </a:r>
            <a:r>
              <a:rPr lang="en-US" altLang="zh-TW" sz="3200" dirty="0" smtClean="0"/>
              <a:t>image.</a:t>
            </a:r>
            <a:endParaRPr lang="en-US" altLang="zh-TW" sz="3200" dirty="0"/>
          </a:p>
          <a:p>
            <a:pPr marL="749808" lvl="1" indent="-457200">
              <a:buFont typeface="Wingdings" panose="05000000000000000000" pitchFamily="2" charset="2"/>
              <a:buChar char="l"/>
            </a:pPr>
            <a:r>
              <a:rPr lang="en-US" altLang="zh-TW" sz="3200" dirty="0"/>
              <a:t>Apply non-maximum suppression to get rid of spurious response to edge </a:t>
            </a:r>
            <a:r>
              <a:rPr lang="en-US" altLang="zh-TW" sz="3200" dirty="0" smtClean="0"/>
              <a:t>detection.</a:t>
            </a:r>
            <a:endParaRPr lang="en-US" altLang="zh-TW" sz="3200" dirty="0"/>
          </a:p>
          <a:p>
            <a:pPr marL="749808" lvl="1" indent="-457200">
              <a:buFont typeface="Wingdings" panose="05000000000000000000" pitchFamily="2" charset="2"/>
              <a:buChar char="l"/>
            </a:pPr>
            <a:r>
              <a:rPr lang="en-US" altLang="zh-TW" sz="3200" dirty="0"/>
              <a:t>Apply double threshold to determine potential </a:t>
            </a:r>
            <a:r>
              <a:rPr lang="en-US" altLang="zh-TW" sz="3200" dirty="0" smtClean="0"/>
              <a:t>edges.</a:t>
            </a:r>
            <a:endParaRPr lang="en-US" altLang="zh-TW" sz="3200" dirty="0"/>
          </a:p>
          <a:p>
            <a:pPr marL="0" indent="0">
              <a:buNone/>
            </a:pPr>
            <a:endParaRPr lang="zh-TW" altLang="en-US" dirty="0"/>
          </a:p>
        </p:txBody>
      </p:sp>
    </p:spTree>
    <p:extLst>
      <p:ext uri="{BB962C8B-B14F-4D97-AF65-F5344CB8AC3E}">
        <p14:creationId xmlns:p14="http://schemas.microsoft.com/office/powerpoint/2010/main" val="3363383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Introduction</a:t>
            </a:r>
            <a:endParaRPr lang="zh-TW" altLang="en-US" b="1" dirty="0"/>
          </a:p>
        </p:txBody>
      </p:sp>
      <p:sp>
        <p:nvSpPr>
          <p:cNvPr id="3" name="內容版面配置區 2"/>
          <p:cNvSpPr>
            <a:spLocks noGrp="1"/>
          </p:cNvSpPr>
          <p:nvPr>
            <p:ph idx="1"/>
          </p:nvPr>
        </p:nvSpPr>
        <p:spPr/>
        <p:txBody>
          <a:bodyPr>
            <a:noAutofit/>
          </a:bodyPr>
          <a:lstStyle/>
          <a:p>
            <a:pPr marL="749808" lvl="1" indent="-457200">
              <a:buFont typeface="Wingdings" panose="05000000000000000000" pitchFamily="2" charset="2"/>
              <a:buChar char="l"/>
            </a:pPr>
            <a:r>
              <a:rPr lang="en-US" altLang="zh-TW" sz="3200" dirty="0" smtClean="0"/>
              <a:t>Minimally Invasive Spine Surgery</a:t>
            </a:r>
            <a:r>
              <a:rPr lang="zh-TW" altLang="en-US" sz="3200" dirty="0" smtClean="0"/>
              <a:t> </a:t>
            </a:r>
            <a:r>
              <a:rPr lang="en-US" altLang="zh-TW" sz="3200" dirty="0" smtClean="0"/>
              <a:t>(MISS) </a:t>
            </a:r>
            <a:r>
              <a:rPr lang="en-US" altLang="zh-TW" sz="3200" dirty="0"/>
              <a:t>has become </a:t>
            </a:r>
            <a:r>
              <a:rPr lang="en-US" altLang="zh-TW" sz="3200" dirty="0" smtClean="0"/>
              <a:t>   </a:t>
            </a:r>
            <a:r>
              <a:rPr lang="en-US" altLang="zh-TW" sz="3200" dirty="0"/>
              <a:t> </a:t>
            </a:r>
            <a:r>
              <a:rPr lang="en-US" altLang="zh-TW" sz="3200" dirty="0" smtClean="0"/>
              <a:t>     increasingly popular in </a:t>
            </a:r>
            <a:r>
              <a:rPr lang="en-US" altLang="zh-TW" sz="3200" dirty="0"/>
              <a:t>clinical practice, and it offers patients the potential benefits of reduced blood </a:t>
            </a:r>
            <a:r>
              <a:rPr lang="en-US" altLang="zh-TW" sz="3200" dirty="0" smtClean="0"/>
              <a:t>loss, and </a:t>
            </a:r>
            <a:r>
              <a:rPr lang="en-US" altLang="zh-TW" sz="3200" dirty="0"/>
              <a:t>infection risk, and it also diminishes the loss of working time and length of hospital </a:t>
            </a:r>
            <a:r>
              <a:rPr lang="en-US" altLang="zh-TW" sz="3200" dirty="0" smtClean="0"/>
              <a:t>stay.</a:t>
            </a:r>
          </a:p>
        </p:txBody>
      </p:sp>
    </p:spTree>
    <p:extLst>
      <p:ext uri="{BB962C8B-B14F-4D97-AF65-F5344CB8AC3E}">
        <p14:creationId xmlns:p14="http://schemas.microsoft.com/office/powerpoint/2010/main" val="3302965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Finding Midline of Awl</a:t>
            </a:r>
            <a:endParaRPr lang="zh-TW" altLang="en-US"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a:t>The average coordinates of the above point and the below point is an estimator of the midline points</a:t>
            </a:r>
            <a:r>
              <a:rPr lang="en-US" altLang="zh-TW" sz="3000" dirty="0" smtClean="0"/>
              <a:t>.</a:t>
            </a:r>
          </a:p>
          <a:p>
            <a:pPr marL="749808" lvl="1" indent="-457200">
              <a:buFont typeface="Wingdings" panose="05000000000000000000" pitchFamily="2" charset="2"/>
              <a:buChar char="l"/>
            </a:pPr>
            <a:r>
              <a:rPr lang="en-US" altLang="zh-TW" sz="3000" dirty="0" smtClean="0"/>
              <a:t>Hough transform is a simple method to detect the line in the image.</a:t>
            </a:r>
            <a:endParaRPr lang="zh-TW" altLang="en-US" sz="3000" dirty="0"/>
          </a:p>
        </p:txBody>
      </p:sp>
    </p:spTree>
    <p:extLst>
      <p:ext uri="{BB962C8B-B14F-4D97-AF65-F5344CB8AC3E}">
        <p14:creationId xmlns:p14="http://schemas.microsoft.com/office/powerpoint/2010/main" val="34958432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Finding Midline Using Hough Transform</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2034" y="2742002"/>
            <a:ext cx="2525122" cy="2520000"/>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979" y="2742002"/>
            <a:ext cx="2525122" cy="2520000"/>
          </a:xfrm>
          <a:prstGeom prst="rect">
            <a:avLst/>
          </a:prstGeom>
        </p:spPr>
      </p:pic>
      <p:sp>
        <p:nvSpPr>
          <p:cNvPr id="6" name="向右箭號 5"/>
          <p:cNvSpPr/>
          <p:nvPr/>
        </p:nvSpPr>
        <p:spPr>
          <a:xfrm>
            <a:off x="5039742" y="3866001"/>
            <a:ext cx="1453011" cy="55050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solidFill>
                <a:srgbClr val="00B0F0"/>
              </a:solidFill>
            </a:endParaRPr>
          </a:p>
        </p:txBody>
      </p:sp>
      <p:sp>
        <p:nvSpPr>
          <p:cNvPr id="7" name="文字方塊 6"/>
          <p:cNvSpPr txBox="1"/>
          <p:nvPr/>
        </p:nvSpPr>
        <p:spPr>
          <a:xfrm>
            <a:off x="5039742" y="3339741"/>
            <a:ext cx="1700278" cy="646331"/>
          </a:xfrm>
          <a:prstGeom prst="rect">
            <a:avLst/>
          </a:prstGeom>
          <a:noFill/>
        </p:spPr>
        <p:txBody>
          <a:bodyPr wrap="square" rtlCol="0">
            <a:spAutoFit/>
          </a:bodyPr>
          <a:lstStyle/>
          <a:p>
            <a:r>
              <a:rPr lang="en-US" altLang="zh-TW" b="1" dirty="0" smtClean="0">
                <a:solidFill>
                  <a:schemeClr val="accent2"/>
                </a:solidFill>
              </a:rPr>
              <a:t>Hough Transform</a:t>
            </a:r>
            <a:endParaRPr lang="zh-TW" altLang="en-US" dirty="0">
              <a:solidFill>
                <a:schemeClr val="accent2"/>
              </a:solidFill>
            </a:endParaRPr>
          </a:p>
        </p:txBody>
      </p:sp>
    </p:spTree>
    <p:extLst>
      <p:ext uri="{BB962C8B-B14F-4D97-AF65-F5344CB8AC3E}">
        <p14:creationId xmlns:p14="http://schemas.microsoft.com/office/powerpoint/2010/main" val="15033393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Recall: </a:t>
            </a:r>
            <a:r>
              <a:rPr lang="en-US" altLang="zh-TW" b="1" dirty="0" smtClean="0"/>
              <a:t>Hough Transform </a:t>
            </a:r>
            <a:endParaRPr lang="zh-TW" altLang="en-US" dirty="0"/>
          </a:p>
        </p:txBody>
      </p:sp>
      <p:sp>
        <p:nvSpPr>
          <p:cNvPr id="3" name="內容版面配置區 2"/>
          <p:cNvSpPr>
            <a:spLocks noGrp="1"/>
          </p:cNvSpPr>
          <p:nvPr>
            <p:ph idx="1"/>
          </p:nvPr>
        </p:nvSpPr>
        <p:spPr/>
        <p:txBody>
          <a:bodyPr>
            <a:normAutofit/>
          </a:bodyPr>
          <a:lstStyle/>
          <a:p>
            <a:r>
              <a:rPr lang="en-US" altLang="zh-TW" sz="3200" dirty="0" smtClean="0"/>
              <a:t>Consider the Hesse normal form of 2D coordinate         :</a:t>
            </a:r>
          </a:p>
          <a:p>
            <a:endParaRPr lang="zh-TW" altLang="en-US" sz="3200"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911" y="1916666"/>
            <a:ext cx="765112" cy="36082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586" y="2537926"/>
            <a:ext cx="3799477" cy="401217"/>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587" y="3331491"/>
            <a:ext cx="3343080" cy="2813367"/>
          </a:xfrm>
          <a:prstGeom prst="rect">
            <a:avLst/>
          </a:prstGeom>
        </p:spPr>
      </p:pic>
    </p:spTree>
    <p:extLst>
      <p:ext uri="{BB962C8B-B14F-4D97-AF65-F5344CB8AC3E}">
        <p14:creationId xmlns:p14="http://schemas.microsoft.com/office/powerpoint/2010/main" val="24332188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Recall: </a:t>
            </a:r>
            <a:r>
              <a:rPr lang="en-US" altLang="zh-TW" b="1" dirty="0" smtClean="0"/>
              <a:t>Hough Transform (2)</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887" y="1668982"/>
            <a:ext cx="9239245" cy="4321272"/>
          </a:xfrm>
        </p:spPr>
      </p:pic>
    </p:spTree>
    <p:extLst>
      <p:ext uri="{BB962C8B-B14F-4D97-AF65-F5344CB8AC3E}">
        <p14:creationId xmlns:p14="http://schemas.microsoft.com/office/powerpoint/2010/main" val="4093663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Recall: Hough Transform </a:t>
            </a:r>
            <a:r>
              <a:rPr lang="en-US" altLang="zh-TW" b="1" dirty="0" smtClean="0"/>
              <a:t>(3)</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164703"/>
            <a:ext cx="9092295" cy="3219742"/>
          </a:xfrm>
        </p:spPr>
      </p:pic>
    </p:spTree>
    <p:extLst>
      <p:ext uri="{BB962C8B-B14F-4D97-AF65-F5344CB8AC3E}">
        <p14:creationId xmlns:p14="http://schemas.microsoft.com/office/powerpoint/2010/main" val="2584731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Recall: </a:t>
            </a:r>
            <a:r>
              <a:rPr lang="en-US" altLang="zh-TW" b="1" dirty="0" smtClean="0"/>
              <a:t>Hough Transform </a:t>
            </a:r>
            <a:r>
              <a:rPr lang="en-US" altLang="zh-TW" b="1" dirty="0"/>
              <a:t>Algorithm:</a:t>
            </a:r>
          </a:p>
        </p:txBody>
      </p:sp>
      <p:sp>
        <p:nvSpPr>
          <p:cNvPr id="3" name="內容版面配置區 2"/>
          <p:cNvSpPr>
            <a:spLocks noGrp="1"/>
          </p:cNvSpPr>
          <p:nvPr>
            <p:ph idx="1"/>
          </p:nvPr>
        </p:nvSpPr>
        <p:spPr/>
        <p:txBody>
          <a:bodyPr/>
          <a:lstStyle/>
          <a:p>
            <a:r>
              <a:rPr lang="en-US" altLang="zh-TW" dirty="0" smtClean="0"/>
              <a:t>1- Initialize </a:t>
            </a:r>
            <a:r>
              <a:rPr lang="en-US" altLang="zh-TW" dirty="0"/>
              <a:t>parameter space </a:t>
            </a:r>
            <a:r>
              <a:rPr lang="zh-TW" altLang="en-US" dirty="0" smtClean="0"/>
              <a:t>           </a:t>
            </a:r>
            <a:endParaRPr lang="en-US" altLang="zh-TW" dirty="0"/>
          </a:p>
          <a:p>
            <a:r>
              <a:rPr lang="en-US" altLang="zh-TW" dirty="0" smtClean="0"/>
              <a:t>2- Create accumulator array and </a:t>
            </a:r>
            <a:r>
              <a:rPr lang="en-US" altLang="zh-TW" dirty="0"/>
              <a:t>initialize to zero</a:t>
            </a:r>
          </a:p>
          <a:p>
            <a:r>
              <a:rPr lang="en-US" altLang="zh-TW" dirty="0"/>
              <a:t>3- for each edge pixel     </a:t>
            </a:r>
          </a:p>
          <a:p>
            <a:r>
              <a:rPr lang="en-US" altLang="zh-TW" dirty="0"/>
              <a:t>4-     for each theta</a:t>
            </a:r>
          </a:p>
          <a:p>
            <a:r>
              <a:rPr lang="en-US" altLang="zh-TW" dirty="0"/>
              <a:t>5-         calculate </a:t>
            </a:r>
            <a:endParaRPr lang="en-US" altLang="zh-TW" dirty="0" smtClean="0"/>
          </a:p>
          <a:p>
            <a:r>
              <a:rPr lang="en-US" altLang="zh-TW" dirty="0" smtClean="0"/>
              <a:t>6-         </a:t>
            </a:r>
            <a:r>
              <a:rPr lang="en-US" altLang="zh-TW" dirty="0"/>
              <a:t>Increment accumulator at r, theta</a:t>
            </a:r>
          </a:p>
          <a:p>
            <a:r>
              <a:rPr lang="en-US" altLang="zh-TW" dirty="0"/>
              <a:t>7- Find Maximum values in accumulator (lines)</a:t>
            </a:r>
          </a:p>
          <a:p>
            <a:r>
              <a:rPr lang="en-US" altLang="zh-TW" dirty="0"/>
              <a:t>Extract </a:t>
            </a:r>
            <a:r>
              <a:rPr lang="en-US" altLang="zh-TW" dirty="0" smtClean="0"/>
              <a:t>related</a:t>
            </a: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124" y="1873727"/>
            <a:ext cx="522298" cy="267597"/>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997" y="5030584"/>
            <a:ext cx="522298" cy="267597"/>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0504" y="3705823"/>
            <a:ext cx="2835145" cy="299386"/>
          </a:xfrm>
          <a:prstGeom prst="rect">
            <a:avLst/>
          </a:prstGeom>
        </p:spPr>
      </p:pic>
    </p:spTree>
    <p:extLst>
      <p:ext uri="{BB962C8B-B14F-4D97-AF65-F5344CB8AC3E}">
        <p14:creationId xmlns:p14="http://schemas.microsoft.com/office/powerpoint/2010/main" val="20228982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Detect Awl Tip Corner</a:t>
            </a:r>
            <a:endParaRPr lang="zh-TW" altLang="en-US" dirty="0"/>
          </a:p>
        </p:txBody>
      </p:sp>
      <p:sp>
        <p:nvSpPr>
          <p:cNvPr id="3" name="內容版面配置區 2"/>
          <p:cNvSpPr>
            <a:spLocks noGrp="1"/>
          </p:cNvSpPr>
          <p:nvPr>
            <p:ph idx="1"/>
          </p:nvPr>
        </p:nvSpPr>
        <p:spPr/>
        <p:txBody>
          <a:bodyPr/>
          <a:lstStyle/>
          <a:p>
            <a:pPr marL="749808" lvl="1" indent="-457200">
              <a:buFont typeface="Wingdings" panose="05000000000000000000" pitchFamily="2" charset="2"/>
              <a:buChar char="l"/>
            </a:pPr>
            <a:r>
              <a:rPr lang="en-US" altLang="zh-TW" sz="3000" dirty="0"/>
              <a:t>Along the edge point, we compute gradients of the previous point and the next point</a:t>
            </a:r>
            <a:r>
              <a:rPr lang="en-US" altLang="zh-TW" sz="3000" dirty="0" smtClean="0"/>
              <a:t>.</a:t>
            </a:r>
          </a:p>
          <a:p>
            <a:pPr marL="749808" lvl="1" indent="-457200">
              <a:buFont typeface="Wingdings" panose="05000000000000000000" pitchFamily="2" charset="2"/>
              <a:buChar char="l"/>
            </a:pPr>
            <a:r>
              <a:rPr lang="en-US" altLang="zh-TW" sz="3000" dirty="0" smtClean="0"/>
              <a:t>The </a:t>
            </a:r>
            <a:r>
              <a:rPr lang="en-US" altLang="zh-TW" sz="3000" dirty="0"/>
              <a:t>absolute difference between previous gradient and next gradient </a:t>
            </a:r>
            <a:r>
              <a:rPr lang="en-US" altLang="zh-TW" sz="3000" dirty="0" smtClean="0"/>
              <a:t>sufficiently </a:t>
            </a:r>
            <a:r>
              <a:rPr lang="en-US" altLang="zh-TW" sz="3000" dirty="0"/>
              <a:t>big </a:t>
            </a:r>
            <a:r>
              <a:rPr lang="en-US" altLang="zh-TW" sz="3000" dirty="0" smtClean="0"/>
              <a:t>means </a:t>
            </a:r>
            <a:r>
              <a:rPr lang="en-US" altLang="zh-TW" sz="3000" dirty="0"/>
              <a:t>that the current point is a corner point.</a:t>
            </a:r>
          </a:p>
          <a:p>
            <a:endParaRPr lang="en-US" altLang="zh-TW" dirty="0"/>
          </a:p>
        </p:txBody>
      </p:sp>
    </p:spTree>
    <p:extLst>
      <p:ext uri="{BB962C8B-B14F-4D97-AF65-F5344CB8AC3E}">
        <p14:creationId xmlns:p14="http://schemas.microsoft.com/office/powerpoint/2010/main" val="1405289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Detect Awl Tip </a:t>
            </a:r>
            <a:r>
              <a:rPr lang="en-US" altLang="zh-TW" b="1" dirty="0" smtClean="0"/>
              <a:t>Corner (2)</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7061" y="1849726"/>
            <a:ext cx="5503086" cy="3600786"/>
          </a:xfrm>
        </p:spPr>
      </p:pic>
    </p:spTree>
    <p:extLst>
      <p:ext uri="{BB962C8B-B14F-4D97-AF65-F5344CB8AC3E}">
        <p14:creationId xmlns:p14="http://schemas.microsoft.com/office/powerpoint/2010/main" val="3092587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Extend the Awl Tip</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0712" y="1846263"/>
            <a:ext cx="4030901" cy="4022725"/>
          </a:xfrm>
        </p:spPr>
      </p:pic>
    </p:spTree>
    <p:extLst>
      <p:ext uri="{BB962C8B-B14F-4D97-AF65-F5344CB8AC3E}">
        <p14:creationId xmlns:p14="http://schemas.microsoft.com/office/powerpoint/2010/main" val="13898950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Correct Extension</a:t>
            </a:r>
            <a:endParaRPr lang="zh-TW" altLang="en-US" b="1" dirty="0"/>
          </a:p>
        </p:txBody>
      </p:sp>
      <p:sp>
        <p:nvSpPr>
          <p:cNvPr id="3" name="內容版面配置區 2"/>
          <p:cNvSpPr>
            <a:spLocks noGrp="1"/>
          </p:cNvSpPr>
          <p:nvPr>
            <p:ph idx="1"/>
          </p:nvPr>
        </p:nvSpPr>
        <p:spPr/>
        <p:txBody>
          <a:bodyPr/>
          <a:lstStyle/>
          <a:p>
            <a:r>
              <a:rPr lang="en-US" altLang="zh-TW" dirty="0" smtClean="0"/>
              <a:t> </a:t>
            </a:r>
            <a:endParaRPr lang="zh-TW" altLang="en-US" dirty="0"/>
          </a:p>
        </p:txBody>
      </p:sp>
      <p:pic>
        <p:nvPicPr>
          <p:cNvPr id="5"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480" y="1737360"/>
            <a:ext cx="6299999" cy="5040000"/>
          </a:xfrm>
          <a:prstGeom prst="rect">
            <a:avLst/>
          </a:prstGeom>
        </p:spPr>
      </p:pic>
    </p:spTree>
    <p:extLst>
      <p:ext uri="{BB962C8B-B14F-4D97-AF65-F5344CB8AC3E}">
        <p14:creationId xmlns:p14="http://schemas.microsoft.com/office/powerpoint/2010/main" val="112246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MISS Has Many Advantages</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200" dirty="0"/>
              <a:t>In open surgery, freehand pedicle screw insertions are </a:t>
            </a:r>
            <a:r>
              <a:rPr lang="en-US" altLang="zh-TW" sz="3200" dirty="0" smtClean="0"/>
              <a:t>reported</a:t>
            </a:r>
            <a:r>
              <a:rPr lang="zh-TW" altLang="en-US" sz="3200" dirty="0" smtClean="0"/>
              <a:t> </a:t>
            </a:r>
            <a:r>
              <a:rPr lang="en-US" altLang="zh-TW" sz="3200" dirty="0" smtClean="0"/>
              <a:t>to </a:t>
            </a:r>
            <a:r>
              <a:rPr lang="en-US" altLang="zh-TW" sz="3200" dirty="0"/>
              <a:t>carry a risk of screw malposition of up to 40% </a:t>
            </a:r>
            <a:r>
              <a:rPr lang="en-US" altLang="zh-TW" sz="3200" dirty="0" smtClean="0"/>
              <a:t>[1].</a:t>
            </a:r>
            <a:endParaRPr lang="en-US" altLang="zh-TW" sz="3200" dirty="0"/>
          </a:p>
          <a:p>
            <a:pPr marL="749808" lvl="1" indent="-457200">
              <a:buFont typeface="Wingdings" panose="05000000000000000000" pitchFamily="2" charset="2"/>
              <a:buChar char="l"/>
            </a:pPr>
            <a:r>
              <a:rPr lang="en-US" altLang="zh-TW" sz="3200" dirty="0"/>
              <a:t>Neurophysiological monitoring has been used to guide the </a:t>
            </a:r>
            <a:r>
              <a:rPr lang="en-US" altLang="zh-TW" sz="3200" dirty="0" smtClean="0"/>
              <a:t>safe</a:t>
            </a:r>
            <a:r>
              <a:rPr lang="zh-TW" altLang="en-US" sz="3200" dirty="0" smtClean="0"/>
              <a:t> </a:t>
            </a:r>
            <a:r>
              <a:rPr lang="en-US" altLang="zh-TW" sz="3200" dirty="0" smtClean="0"/>
              <a:t>placement </a:t>
            </a:r>
            <a:r>
              <a:rPr lang="en-US" altLang="zh-TW" sz="3200" dirty="0"/>
              <a:t>of screws </a:t>
            </a:r>
            <a:r>
              <a:rPr lang="en-US" altLang="zh-TW" sz="3200" dirty="0" smtClean="0"/>
              <a:t>[2]. </a:t>
            </a:r>
          </a:p>
        </p:txBody>
      </p:sp>
    </p:spTree>
    <p:extLst>
      <p:ext uri="{BB962C8B-B14F-4D97-AF65-F5344CB8AC3E}">
        <p14:creationId xmlns:p14="http://schemas.microsoft.com/office/powerpoint/2010/main" val="34584507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Correct Extension</a:t>
            </a:r>
            <a:endParaRPr lang="zh-TW" altLang="en-US" dirty="0"/>
          </a:p>
        </p:txBody>
      </p:sp>
      <p:pic>
        <p:nvPicPr>
          <p:cNvPr id="5"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6480" y="1737360"/>
            <a:ext cx="6300000" cy="5040000"/>
          </a:xfrm>
        </p:spPr>
      </p:pic>
    </p:spTree>
    <p:extLst>
      <p:ext uri="{BB962C8B-B14F-4D97-AF65-F5344CB8AC3E}">
        <p14:creationId xmlns:p14="http://schemas.microsoft.com/office/powerpoint/2010/main" val="1378311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Correct Extension</a:t>
            </a:r>
            <a:endParaRPr lang="zh-TW" altLang="en-US" dirty="0"/>
          </a:p>
        </p:txBody>
      </p:sp>
      <p:pic>
        <p:nvPicPr>
          <p:cNvPr id="5"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6480" y="1737360"/>
            <a:ext cx="6300000" cy="5040000"/>
          </a:xfrm>
        </p:spPr>
      </p:pic>
    </p:spTree>
    <p:extLst>
      <p:ext uri="{BB962C8B-B14F-4D97-AF65-F5344CB8AC3E}">
        <p14:creationId xmlns:p14="http://schemas.microsoft.com/office/powerpoint/2010/main" val="3289768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Correct Extension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5" name="內容版面配置區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480" y="1818000"/>
            <a:ext cx="6299999" cy="5040000"/>
          </a:xfrm>
          <a:prstGeom prst="rect">
            <a:avLst/>
          </a:prstGeom>
        </p:spPr>
      </p:pic>
    </p:spTree>
    <p:extLst>
      <p:ext uri="{BB962C8B-B14F-4D97-AF65-F5344CB8AC3E}">
        <p14:creationId xmlns:p14="http://schemas.microsoft.com/office/powerpoint/2010/main" val="3013998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False </a:t>
            </a:r>
            <a:r>
              <a:rPr lang="en-US" altLang="zh-TW" b="1" dirty="0"/>
              <a:t>Extension</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12135922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Pedicle </a:t>
            </a:r>
            <a:r>
              <a:rPr lang="en-US" altLang="zh-TW" b="1" dirty="0"/>
              <a:t>Detection and Awl Injection Point Detection</a:t>
            </a:r>
          </a:p>
        </p:txBody>
      </p:sp>
      <p:sp>
        <p:nvSpPr>
          <p:cNvPr id="3" name="內容版面配置區 2"/>
          <p:cNvSpPr>
            <a:spLocks noGrp="1"/>
          </p:cNvSpPr>
          <p:nvPr>
            <p:ph idx="1"/>
          </p:nvPr>
        </p:nvSpPr>
        <p:spPr/>
        <p:txBody>
          <a:bodyPr/>
          <a:lstStyle/>
          <a:p>
            <a:pPr lvl="1">
              <a:buFont typeface="Wingdings" panose="05000000000000000000" pitchFamily="2" charset="2"/>
              <a:buChar char="l"/>
            </a:pPr>
            <a:r>
              <a:rPr lang="en-US" altLang="zh-TW" sz="3200" dirty="0" smtClean="0"/>
              <a:t>Use deep learning technique to detect the pedicle.</a:t>
            </a:r>
          </a:p>
          <a:p>
            <a:pPr lvl="1">
              <a:buFont typeface="Wingdings" panose="05000000000000000000" pitchFamily="2" charset="2"/>
              <a:buChar char="l"/>
            </a:pPr>
            <a:r>
              <a:rPr lang="en-US" altLang="zh-TW" sz="3200" dirty="0" smtClean="0"/>
              <a:t>Establish the Computer-Assisted </a:t>
            </a:r>
            <a:r>
              <a:rPr lang="en-US" altLang="zh-TW" sz="3200" dirty="0"/>
              <a:t>Navigation </a:t>
            </a:r>
            <a:r>
              <a:rPr lang="en-US" altLang="zh-TW" sz="3200" dirty="0" smtClean="0"/>
              <a:t>Systems.</a:t>
            </a:r>
            <a:endParaRPr lang="zh-TW" altLang="en-US" dirty="0"/>
          </a:p>
        </p:txBody>
      </p:sp>
    </p:spTree>
    <p:extLst>
      <p:ext uri="{BB962C8B-B14F-4D97-AF65-F5344CB8AC3E}">
        <p14:creationId xmlns:p14="http://schemas.microsoft.com/office/powerpoint/2010/main" val="37231998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Method: </a:t>
            </a:r>
            <a:r>
              <a:rPr lang="en-US" altLang="zh-TW" b="1"/>
              <a:t>YOLO </a:t>
            </a:r>
            <a:r>
              <a:rPr lang="en-US" altLang="zh-TW" b="1" smtClean="0"/>
              <a:t>v4 </a:t>
            </a:r>
            <a:r>
              <a:rPr lang="en-US" altLang="zh-TW" b="1" dirty="0" smtClean="0"/>
              <a:t>(You </a:t>
            </a:r>
            <a:r>
              <a:rPr lang="en-US" altLang="zh-TW" b="1" dirty="0"/>
              <a:t>Only Look Once).</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44746" y="1846263"/>
            <a:ext cx="6362833" cy="4022725"/>
          </a:xfrm>
        </p:spPr>
      </p:pic>
    </p:spTree>
    <p:extLst>
      <p:ext uri="{BB962C8B-B14F-4D97-AF65-F5344CB8AC3E}">
        <p14:creationId xmlns:p14="http://schemas.microsoft.com/office/powerpoint/2010/main" val="14334323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Bounding Box</a:t>
            </a:r>
          </a:p>
        </p:txBody>
      </p:sp>
      <p:sp>
        <p:nvSpPr>
          <p:cNvPr id="3" name="內容版面配置區 2"/>
          <p:cNvSpPr>
            <a:spLocks noGrp="1"/>
          </p:cNvSpPr>
          <p:nvPr>
            <p:ph idx="1"/>
          </p:nvPr>
        </p:nvSpPr>
        <p:spPr/>
        <p:txBody>
          <a:bodyPr>
            <a:normAutofit/>
          </a:bodyPr>
          <a:lstStyle/>
          <a:p>
            <a:pPr marL="342900" indent="-342900">
              <a:buFont typeface="Arial" panose="020B0604020202020204" pitchFamily="34" charset="0"/>
              <a:buChar char="•"/>
            </a:pPr>
            <a:r>
              <a:rPr lang="en-US" altLang="zh-TW" sz="2400" dirty="0"/>
              <a:t>Different presentations</a:t>
            </a:r>
          </a:p>
          <a:p>
            <a:pPr marL="800100" lvl="1" indent="-342900">
              <a:buFont typeface="+mj-lt"/>
              <a:buAutoNum type="arabicPeriod"/>
            </a:pPr>
            <a:r>
              <a:rPr lang="en-US" altLang="zh-TW" sz="2400" dirty="0"/>
              <a:t>Center coordinates, width, length.</a:t>
            </a:r>
          </a:p>
          <a:p>
            <a:pPr marL="800100" lvl="1" indent="-342900">
              <a:buFont typeface="+mj-lt"/>
              <a:buAutoNum type="arabicPeriod"/>
            </a:pPr>
            <a:r>
              <a:rPr lang="en-US" altLang="zh-TW" sz="2400" dirty="0"/>
              <a:t>Top left coordinates, bottom right coordinates.</a:t>
            </a:r>
          </a:p>
          <a:p>
            <a:pPr marL="800100" lvl="1" indent="-342900">
              <a:buFont typeface="+mj-lt"/>
              <a:buAutoNum type="arabicPeriod"/>
            </a:pPr>
            <a:r>
              <a:rPr lang="en-US" altLang="zh-TW" sz="2400" dirty="0"/>
              <a:t>And more… line equation</a:t>
            </a:r>
            <a:r>
              <a:rPr lang="en-US" altLang="zh-TW" sz="2400" dirty="0" smtClean="0"/>
              <a:t>…</a:t>
            </a:r>
          </a:p>
          <a:p>
            <a:pPr marL="800100" lvl="1" indent="-342900">
              <a:buFont typeface="+mj-lt"/>
              <a:buAutoNum type="arabicPeriod"/>
            </a:pPr>
            <a:endParaRPr lang="zh-TW" altLang="en-US" sz="2400" dirty="0"/>
          </a:p>
        </p:txBody>
      </p:sp>
      <p:sp>
        <p:nvSpPr>
          <p:cNvPr id="4" name="橢圓 3"/>
          <p:cNvSpPr/>
          <p:nvPr/>
        </p:nvSpPr>
        <p:spPr>
          <a:xfrm>
            <a:off x="1170117" y="4003058"/>
            <a:ext cx="1152144" cy="1188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Object</a:t>
            </a:r>
            <a:endParaRPr lang="zh-TW" altLang="en-US" dirty="0"/>
          </a:p>
        </p:txBody>
      </p:sp>
      <p:sp>
        <p:nvSpPr>
          <p:cNvPr id="5" name="手繪多邊形 4"/>
          <p:cNvSpPr/>
          <p:nvPr/>
        </p:nvSpPr>
        <p:spPr>
          <a:xfrm>
            <a:off x="3264093" y="3847610"/>
            <a:ext cx="1609344" cy="1499616"/>
          </a:xfrm>
          <a:custGeom>
            <a:avLst/>
            <a:gdLst>
              <a:gd name="connsiteX0" fmla="*/ 173736 w 1124712"/>
              <a:gd name="connsiteY0" fmla="*/ 91440 h 1499616"/>
              <a:gd name="connsiteX1" fmla="*/ 173736 w 1124712"/>
              <a:gd name="connsiteY1" fmla="*/ 91440 h 1499616"/>
              <a:gd name="connsiteX2" fmla="*/ 557784 w 1124712"/>
              <a:gd name="connsiteY2" fmla="*/ 466344 h 1499616"/>
              <a:gd name="connsiteX3" fmla="*/ 676656 w 1124712"/>
              <a:gd name="connsiteY3" fmla="*/ 585216 h 1499616"/>
              <a:gd name="connsiteX4" fmla="*/ 804672 w 1124712"/>
              <a:gd name="connsiteY4" fmla="*/ 704088 h 1499616"/>
              <a:gd name="connsiteX5" fmla="*/ 1033272 w 1124712"/>
              <a:gd name="connsiteY5" fmla="*/ 1005840 h 1499616"/>
              <a:gd name="connsiteX6" fmla="*/ 1060704 w 1124712"/>
              <a:gd name="connsiteY6" fmla="*/ 1069848 h 1499616"/>
              <a:gd name="connsiteX7" fmla="*/ 1124712 w 1124712"/>
              <a:gd name="connsiteY7" fmla="*/ 1152144 h 1499616"/>
              <a:gd name="connsiteX8" fmla="*/ 960120 w 1124712"/>
              <a:gd name="connsiteY8" fmla="*/ 1298448 h 1499616"/>
              <a:gd name="connsiteX9" fmla="*/ 868680 w 1124712"/>
              <a:gd name="connsiteY9" fmla="*/ 1380744 h 1499616"/>
              <a:gd name="connsiteX10" fmla="*/ 676656 w 1124712"/>
              <a:gd name="connsiteY10" fmla="*/ 1490472 h 1499616"/>
              <a:gd name="connsiteX11" fmla="*/ 649224 w 1124712"/>
              <a:gd name="connsiteY11" fmla="*/ 1499616 h 1499616"/>
              <a:gd name="connsiteX12" fmla="*/ 548640 w 1124712"/>
              <a:gd name="connsiteY12" fmla="*/ 1472184 h 1499616"/>
              <a:gd name="connsiteX13" fmla="*/ 539496 w 1124712"/>
              <a:gd name="connsiteY13" fmla="*/ 1453896 h 1499616"/>
              <a:gd name="connsiteX14" fmla="*/ 0 w 1124712"/>
              <a:gd name="connsiteY14" fmla="*/ 448056 h 1499616"/>
              <a:gd name="connsiteX15" fmla="*/ 64008 w 1124712"/>
              <a:gd name="connsiteY15" fmla="*/ 0 h 1499616"/>
              <a:gd name="connsiteX16" fmla="*/ 173736 w 1124712"/>
              <a:gd name="connsiteY16" fmla="*/ 91440 h 149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4712" h="1499616">
                <a:moveTo>
                  <a:pt x="173736" y="91440"/>
                </a:moveTo>
                <a:lnTo>
                  <a:pt x="173736" y="91440"/>
                </a:lnTo>
                <a:cubicBezTo>
                  <a:pt x="411697" y="297673"/>
                  <a:pt x="246938" y="147727"/>
                  <a:pt x="557784" y="466344"/>
                </a:cubicBezTo>
                <a:cubicBezTo>
                  <a:pt x="596916" y="506454"/>
                  <a:pt x="636292" y="546347"/>
                  <a:pt x="676656" y="585216"/>
                </a:cubicBezTo>
                <a:cubicBezTo>
                  <a:pt x="718602" y="625608"/>
                  <a:pt x="767797" y="659019"/>
                  <a:pt x="804672" y="704088"/>
                </a:cubicBezTo>
                <a:cubicBezTo>
                  <a:pt x="899107" y="819509"/>
                  <a:pt x="966472" y="885601"/>
                  <a:pt x="1033272" y="1005840"/>
                </a:cubicBezTo>
                <a:cubicBezTo>
                  <a:pt x="1044545" y="1026132"/>
                  <a:pt x="1048401" y="1050164"/>
                  <a:pt x="1060704" y="1069848"/>
                </a:cubicBezTo>
                <a:cubicBezTo>
                  <a:pt x="1079123" y="1099318"/>
                  <a:pt x="1124712" y="1152144"/>
                  <a:pt x="1124712" y="1152144"/>
                </a:cubicBezTo>
                <a:cubicBezTo>
                  <a:pt x="989102" y="1287754"/>
                  <a:pt x="1117943" y="1164298"/>
                  <a:pt x="960120" y="1298448"/>
                </a:cubicBezTo>
                <a:cubicBezTo>
                  <a:pt x="928875" y="1325006"/>
                  <a:pt x="901788" y="1356549"/>
                  <a:pt x="868680" y="1380744"/>
                </a:cubicBezTo>
                <a:cubicBezTo>
                  <a:pt x="780494" y="1445188"/>
                  <a:pt x="755212" y="1461013"/>
                  <a:pt x="676656" y="1490472"/>
                </a:cubicBezTo>
                <a:cubicBezTo>
                  <a:pt x="667631" y="1493856"/>
                  <a:pt x="658368" y="1496568"/>
                  <a:pt x="649224" y="1499616"/>
                </a:cubicBezTo>
                <a:cubicBezTo>
                  <a:pt x="612038" y="1494304"/>
                  <a:pt x="578995" y="1496468"/>
                  <a:pt x="548640" y="1472184"/>
                </a:cubicBezTo>
                <a:cubicBezTo>
                  <a:pt x="543318" y="1467926"/>
                  <a:pt x="542544" y="1459992"/>
                  <a:pt x="539496" y="1453896"/>
                </a:cubicBezTo>
                <a:lnTo>
                  <a:pt x="0" y="448056"/>
                </a:lnTo>
                <a:lnTo>
                  <a:pt x="64008" y="0"/>
                </a:lnTo>
                <a:lnTo>
                  <a:pt x="173736" y="9144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Object</a:t>
            </a:r>
            <a:endParaRPr lang="zh-TW" altLang="en-US" dirty="0"/>
          </a:p>
        </p:txBody>
      </p:sp>
      <p:sp>
        <p:nvSpPr>
          <p:cNvPr id="6" name="矩形 5"/>
          <p:cNvSpPr/>
          <p:nvPr/>
        </p:nvSpPr>
        <p:spPr>
          <a:xfrm>
            <a:off x="5970717" y="4126502"/>
            <a:ext cx="1362456" cy="941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Object</a:t>
            </a:r>
            <a:endParaRPr lang="zh-TW" altLang="en-US" dirty="0"/>
          </a:p>
        </p:txBody>
      </p:sp>
      <p:sp>
        <p:nvSpPr>
          <p:cNvPr id="7" name="矩形 6"/>
          <p:cNvSpPr/>
          <p:nvPr/>
        </p:nvSpPr>
        <p:spPr>
          <a:xfrm rot="2387976">
            <a:off x="8509701" y="4126502"/>
            <a:ext cx="1362456" cy="941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Object</a:t>
            </a:r>
            <a:endParaRPr lang="zh-TW" altLang="en-US" dirty="0"/>
          </a:p>
        </p:txBody>
      </p:sp>
      <p:sp>
        <p:nvSpPr>
          <p:cNvPr id="8" name="矩形 7"/>
          <p:cNvSpPr/>
          <p:nvPr/>
        </p:nvSpPr>
        <p:spPr>
          <a:xfrm>
            <a:off x="1173165" y="3998296"/>
            <a:ext cx="1149096" cy="11934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261045" y="3847610"/>
            <a:ext cx="1612392" cy="14996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967669" y="4133170"/>
            <a:ext cx="1365504" cy="9351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81354" y="3799561"/>
            <a:ext cx="1634390" cy="1595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13460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Label Format in YOLO</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lnSpcReduction="10000"/>
              </a:bodyPr>
              <a:lstStyle/>
              <a:p>
                <a:pPr marL="0" indent="0">
                  <a:buNone/>
                </a:pPr>
                <a14:m>
                  <m:oMathPara xmlns:m="http://schemas.openxmlformats.org/officeDocument/2006/math">
                    <m:oMathParaPr>
                      <m:jc m:val="left"/>
                    </m:oMathParaPr>
                    <m:oMath xmlns:m="http://schemas.openxmlformats.org/officeDocument/2006/math">
                      <m:r>
                        <a:rPr lang="en-US" altLang="zh-TW" sz="2800" i="1">
                          <a:latin typeface="Cambria Math" panose="02040503050406030204" pitchFamily="18" charset="0"/>
                        </a:rPr>
                        <m:t>𝐶𝑙𝑎𝑠𝑠𝐼𝐷</m:t>
                      </m:r>
                      <m:r>
                        <a:rPr lang="en-US" altLang="zh-TW" sz="2800" i="1">
                          <a:latin typeface="Cambria Math" panose="02040503050406030204" pitchFamily="18" charset="0"/>
                        </a:rPr>
                        <m:t> </m:t>
                      </m:r>
                      <m:r>
                        <a:rPr lang="en-US" altLang="zh-TW" sz="2800" i="1">
                          <a:latin typeface="Cambria Math" panose="02040503050406030204" pitchFamily="18" charset="0"/>
                        </a:rPr>
                        <m:t>𝑋</m:t>
                      </m:r>
                      <m:r>
                        <a:rPr lang="en-US" altLang="zh-TW" sz="2800" i="1">
                          <a:latin typeface="Cambria Math" panose="02040503050406030204" pitchFamily="18" charset="0"/>
                        </a:rPr>
                        <m:t> </m:t>
                      </m:r>
                      <m:r>
                        <a:rPr lang="en-US" altLang="zh-TW" sz="2800" i="1">
                          <a:latin typeface="Cambria Math" panose="02040503050406030204" pitchFamily="18" charset="0"/>
                        </a:rPr>
                        <m:t>𝑌</m:t>
                      </m:r>
                      <m:r>
                        <a:rPr lang="en-US" altLang="zh-TW" sz="2800" i="1">
                          <a:latin typeface="Cambria Math" panose="02040503050406030204" pitchFamily="18" charset="0"/>
                        </a:rPr>
                        <m:t> </m:t>
                      </m:r>
                      <m:r>
                        <a:rPr lang="en-US" altLang="zh-TW" sz="2800" i="1">
                          <a:latin typeface="Cambria Math" panose="02040503050406030204" pitchFamily="18" charset="0"/>
                        </a:rPr>
                        <m:t>𝑊𝑖𝑑𝑡h</m:t>
                      </m:r>
                      <m:r>
                        <a:rPr lang="en-US" altLang="zh-TW" sz="2800" i="1">
                          <a:latin typeface="Cambria Math" panose="02040503050406030204" pitchFamily="18" charset="0"/>
                        </a:rPr>
                        <m:t> </m:t>
                      </m:r>
                      <m:r>
                        <a:rPr lang="en-US" altLang="zh-TW" sz="2800" i="1">
                          <a:latin typeface="Cambria Math" panose="02040503050406030204" pitchFamily="18" charset="0"/>
                        </a:rPr>
                        <m:t>𝐻𝑒𝑖𝑔h𝑡</m:t>
                      </m:r>
                    </m:oMath>
                  </m:oMathPara>
                </a14:m>
                <a:endParaRPr lang="en-US" altLang="zh-TW" sz="2800" dirty="0"/>
              </a:p>
              <a:p>
                <a:pPr marL="0" indent="0">
                  <a:buNone/>
                </a:pPr>
                <a:endParaRPr lang="en-US" altLang="zh-TW" sz="2800" dirty="0"/>
              </a:p>
              <a:p>
                <a:pPr marL="0" indent="0">
                  <a:buNone/>
                </a:pPr>
                <a:r>
                  <a:rPr lang="en-US" altLang="zh-TW" sz="2800" dirty="0"/>
                  <a:t>Examples:</a:t>
                </a:r>
              </a:p>
              <a:p>
                <a:pPr marL="0" indent="0">
                  <a:buNone/>
                </a:pPr>
                <a:r>
                  <a:rPr lang="en-US" altLang="zh-TW" sz="2800" dirty="0"/>
                  <a:t>0 0.30307262 0.38461538 0.06284916 0.04655871</a:t>
                </a:r>
              </a:p>
              <a:p>
                <a:pPr marL="0" indent="0">
                  <a:buNone/>
                </a:pPr>
                <a:r>
                  <a:rPr lang="en-US" altLang="zh-TW" sz="2800" dirty="0"/>
                  <a:t>0 0.73743016 0.44331983 0.07681564 </a:t>
                </a:r>
                <a:r>
                  <a:rPr lang="en-US" altLang="zh-TW" sz="2800" dirty="0" smtClean="0"/>
                  <a:t>0.05060728</a:t>
                </a:r>
              </a:p>
              <a:p>
                <a:pPr marL="0" indent="0">
                  <a:buNone/>
                </a:pPr>
                <a:endParaRPr lang="en-US" altLang="zh-TW" sz="2800" dirty="0">
                  <a:solidFill>
                    <a:srgbClr val="FF0000"/>
                  </a:solidFill>
                </a:endParaRPr>
              </a:p>
              <a:p>
                <a:pPr marL="0" indent="0">
                  <a:buNone/>
                </a:pPr>
                <a14:m>
                  <m:oMath xmlns:m="http://schemas.openxmlformats.org/officeDocument/2006/math">
                    <m:r>
                      <a:rPr lang="en-US" altLang="zh-TW" sz="2800" i="1">
                        <a:latin typeface="Cambria Math" panose="02040503050406030204" pitchFamily="18" charset="0"/>
                      </a:rPr>
                      <m:t>𝑋</m:t>
                    </m:r>
                    <m:r>
                      <a:rPr lang="en-US" altLang="zh-TW" sz="2800" i="1">
                        <a:latin typeface="Cambria Math" panose="02040503050406030204" pitchFamily="18" charset="0"/>
                      </a:rPr>
                      <m:t>, </m:t>
                    </m:r>
                    <m:r>
                      <a:rPr lang="en-US" altLang="zh-TW" sz="2800" i="1">
                        <a:latin typeface="Cambria Math" panose="02040503050406030204" pitchFamily="18" charset="0"/>
                      </a:rPr>
                      <m:t>𝑌</m:t>
                    </m:r>
                    <m:r>
                      <a:rPr lang="en-US" altLang="zh-TW" sz="2800" i="1">
                        <a:latin typeface="Cambria Math" panose="02040503050406030204" pitchFamily="18" charset="0"/>
                      </a:rPr>
                      <m:t>,</m:t>
                    </m:r>
                    <m:r>
                      <a:rPr lang="en-US" altLang="zh-TW" sz="2800" i="1">
                        <a:latin typeface="Cambria Math" panose="02040503050406030204" pitchFamily="18" charset="0"/>
                      </a:rPr>
                      <m:t>𝑊𝑖𝑑𝑡h</m:t>
                    </m:r>
                  </m:oMath>
                </a14:m>
                <a:r>
                  <a:rPr lang="en-US" altLang="zh-TW" sz="2800" dirty="0"/>
                  <a:t> and </a:t>
                </a:r>
                <a14:m>
                  <m:oMath xmlns:m="http://schemas.openxmlformats.org/officeDocument/2006/math">
                    <m:r>
                      <a:rPr lang="en-US" altLang="zh-TW" sz="2800" i="1">
                        <a:latin typeface="Cambria Math" panose="02040503050406030204" pitchFamily="18" charset="0"/>
                      </a:rPr>
                      <m:t>𝐻𝑒𝑖𝑔h𝑡</m:t>
                    </m:r>
                  </m:oMath>
                </a14:m>
                <a:r>
                  <a:rPr lang="en-US" altLang="zh-TW" sz="2800" dirty="0"/>
                  <a:t> are normalized to </a:t>
                </a:r>
                <a14:m>
                  <m:oMath xmlns:m="http://schemas.openxmlformats.org/officeDocument/2006/math">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0,1</m:t>
                        </m:r>
                      </m:e>
                    </m:d>
                  </m:oMath>
                </a14:m>
                <a:r>
                  <a:rPr lang="en-US" altLang="zh-TW" sz="2800" dirty="0"/>
                  <a:t>, relative to the image size</a:t>
                </a:r>
                <a:r>
                  <a:rPr lang="en-US" altLang="zh-TW" sz="2800" dirty="0" smtClean="0"/>
                  <a:t>.</a:t>
                </a:r>
                <a:endParaRPr lang="zh-TW" altLang="en-US" sz="2800" dirty="0">
                  <a:solidFill>
                    <a:srgbClr val="FF0000"/>
                  </a:solidFill>
                </a:endParaRPr>
              </a:p>
              <a:p>
                <a:pPr lvl="1">
                  <a:buFont typeface="Wingdings" panose="05000000000000000000" pitchFamily="2" charset="2"/>
                  <a:buChar char="l"/>
                </a:pP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121" b="-227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60429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b="1" dirty="0"/>
              <a:t>YOLO Architecture </a:t>
            </a:r>
            <a:endParaRPr lang="en-US" altLang="zh-TW" b="1" dirty="0"/>
          </a:p>
        </p:txBody>
      </p:sp>
      <p:pic>
        <p:nvPicPr>
          <p:cNvPr id="5"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7955" y="1891007"/>
            <a:ext cx="8009433" cy="3600000"/>
          </a:xfrm>
        </p:spPr>
      </p:pic>
      <p:sp>
        <p:nvSpPr>
          <p:cNvPr id="6" name="文字方塊 5"/>
          <p:cNvSpPr txBox="1"/>
          <p:nvPr/>
        </p:nvSpPr>
        <p:spPr>
          <a:xfrm>
            <a:off x="2009113" y="5553825"/>
            <a:ext cx="2738057" cy="646331"/>
          </a:xfrm>
          <a:prstGeom prst="rect">
            <a:avLst/>
          </a:prstGeom>
          <a:noFill/>
        </p:spPr>
        <p:txBody>
          <a:bodyPr wrap="none" rtlCol="0">
            <a:spAutoFit/>
          </a:bodyPr>
          <a:lstStyle/>
          <a:p>
            <a:r>
              <a:rPr lang="en-US" altLang="zh-TW" dirty="0"/>
              <a:t>BN: Batch Normalization</a:t>
            </a:r>
          </a:p>
          <a:p>
            <a:r>
              <a:rPr lang="en-US" altLang="zh-TW" dirty="0" err="1"/>
              <a:t>ReLU</a:t>
            </a:r>
            <a:r>
              <a:rPr lang="en-US" altLang="zh-TW" dirty="0"/>
              <a:t>: Rectified Linear Unit </a:t>
            </a:r>
            <a:endParaRPr lang="zh-TW" altLang="en-US" dirty="0"/>
          </a:p>
        </p:txBody>
      </p:sp>
      <p:sp>
        <p:nvSpPr>
          <p:cNvPr id="7" name="文字方塊 6"/>
          <p:cNvSpPr txBox="1"/>
          <p:nvPr/>
        </p:nvSpPr>
        <p:spPr>
          <a:xfrm>
            <a:off x="6974518" y="5563896"/>
            <a:ext cx="2332626" cy="646331"/>
          </a:xfrm>
          <a:prstGeom prst="rect">
            <a:avLst/>
          </a:prstGeom>
          <a:noFill/>
        </p:spPr>
        <p:txBody>
          <a:bodyPr wrap="none" rtlCol="0">
            <a:spAutoFit/>
          </a:bodyPr>
          <a:lstStyle/>
          <a:p>
            <a:r>
              <a:rPr lang="en-US" altLang="zh-TW" dirty="0"/>
              <a:t>FC: Fully Connected</a:t>
            </a:r>
          </a:p>
          <a:p>
            <a:r>
              <a:rPr lang="en-US" altLang="zh-TW" dirty="0" err="1"/>
              <a:t>ResN</a:t>
            </a:r>
            <a:r>
              <a:rPr lang="en-US" altLang="zh-TW" dirty="0"/>
              <a:t>: Residual </a:t>
            </a:r>
            <a:r>
              <a:rPr lang="en-US" altLang="zh-TW" i="1" dirty="0"/>
              <a:t>N</a:t>
            </a:r>
            <a:r>
              <a:rPr lang="en-US" altLang="zh-TW" dirty="0"/>
              <a:t> units </a:t>
            </a:r>
            <a:endParaRPr lang="zh-TW" altLang="en-US" dirty="0"/>
          </a:p>
        </p:txBody>
      </p:sp>
    </p:spTree>
    <p:extLst>
      <p:ext uri="{BB962C8B-B14F-4D97-AF65-F5344CB8AC3E}">
        <p14:creationId xmlns:p14="http://schemas.microsoft.com/office/powerpoint/2010/main" val="36561237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Prediction Feature Maps at Different Scales</a:t>
            </a:r>
          </a:p>
        </p:txBody>
      </p:sp>
      <p:sp>
        <p:nvSpPr>
          <p:cNvPr id="4" name="內容版面配置區 3"/>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633654" y="1791801"/>
            <a:ext cx="10962527" cy="3234604"/>
          </a:xfrm>
          <a:prstGeom prst="rect">
            <a:avLst/>
          </a:prstGeom>
        </p:spPr>
      </p:pic>
      <p:sp>
        <p:nvSpPr>
          <p:cNvPr id="6" name="文字方塊 5"/>
          <p:cNvSpPr txBox="1"/>
          <p:nvPr/>
        </p:nvSpPr>
        <p:spPr>
          <a:xfrm>
            <a:off x="1373893" y="5049993"/>
            <a:ext cx="1549911" cy="369332"/>
          </a:xfrm>
          <a:prstGeom prst="rect">
            <a:avLst/>
          </a:prstGeom>
          <a:noFill/>
        </p:spPr>
        <p:txBody>
          <a:bodyPr wrap="none" rtlCol="0">
            <a:spAutoFit/>
          </a:bodyPr>
          <a:lstStyle/>
          <a:p>
            <a:r>
              <a:rPr lang="en-US" altLang="zh-TW" dirty="0"/>
              <a:t>13 x 13 blocks</a:t>
            </a:r>
            <a:endParaRPr lang="zh-TW" altLang="en-US" dirty="0"/>
          </a:p>
        </p:txBody>
      </p:sp>
      <p:sp>
        <p:nvSpPr>
          <p:cNvPr id="7" name="文字方塊 6"/>
          <p:cNvSpPr txBox="1"/>
          <p:nvPr/>
        </p:nvSpPr>
        <p:spPr>
          <a:xfrm>
            <a:off x="5366410" y="5049993"/>
            <a:ext cx="1497013" cy="369332"/>
          </a:xfrm>
          <a:prstGeom prst="rect">
            <a:avLst/>
          </a:prstGeom>
          <a:noFill/>
        </p:spPr>
        <p:txBody>
          <a:bodyPr wrap="none" rtlCol="0">
            <a:spAutoFit/>
          </a:bodyPr>
          <a:lstStyle/>
          <a:p>
            <a:r>
              <a:rPr lang="en-US" altLang="zh-TW" dirty="0"/>
              <a:t>26 x 26 blocks</a:t>
            </a:r>
            <a:endParaRPr lang="zh-TW" altLang="en-US" dirty="0"/>
          </a:p>
        </p:txBody>
      </p:sp>
      <p:sp>
        <p:nvSpPr>
          <p:cNvPr id="8" name="文字方塊 7"/>
          <p:cNvSpPr txBox="1"/>
          <p:nvPr/>
        </p:nvSpPr>
        <p:spPr>
          <a:xfrm>
            <a:off x="9358927" y="5049993"/>
            <a:ext cx="1497013" cy="369332"/>
          </a:xfrm>
          <a:prstGeom prst="rect">
            <a:avLst/>
          </a:prstGeom>
          <a:noFill/>
        </p:spPr>
        <p:txBody>
          <a:bodyPr wrap="none" rtlCol="0">
            <a:spAutoFit/>
          </a:bodyPr>
          <a:lstStyle/>
          <a:p>
            <a:r>
              <a:rPr lang="en-US" altLang="zh-TW" dirty="0"/>
              <a:t>52 x 52 blocks</a:t>
            </a:r>
            <a:endParaRPr lang="zh-TW" altLang="en-US" dirty="0"/>
          </a:p>
        </p:txBody>
      </p:sp>
      <p:sp>
        <p:nvSpPr>
          <p:cNvPr id="9" name="文字方塊 8"/>
          <p:cNvSpPr txBox="1"/>
          <p:nvPr/>
        </p:nvSpPr>
        <p:spPr>
          <a:xfrm>
            <a:off x="633654" y="5792861"/>
            <a:ext cx="5696111" cy="369332"/>
          </a:xfrm>
          <a:prstGeom prst="rect">
            <a:avLst/>
          </a:prstGeom>
          <a:noFill/>
        </p:spPr>
        <p:txBody>
          <a:bodyPr wrap="none" rtlCol="0">
            <a:spAutoFit/>
          </a:bodyPr>
          <a:lstStyle/>
          <a:p>
            <a:r>
              <a:rPr lang="en-US" altLang="zh-TW" dirty="0"/>
              <a:t>In our experiments, image is normalized to 416</a:t>
            </a:r>
            <a:r>
              <a:rPr lang="zh-TW" altLang="en-US" dirty="0"/>
              <a:t>*</a:t>
            </a:r>
            <a:r>
              <a:rPr lang="en-US" altLang="zh-TW" dirty="0"/>
              <a:t>416 pixels.</a:t>
            </a:r>
            <a:endParaRPr lang="zh-TW" altLang="en-US" dirty="0"/>
          </a:p>
        </p:txBody>
      </p:sp>
    </p:spTree>
    <p:extLst>
      <p:ext uri="{BB962C8B-B14F-4D97-AF65-F5344CB8AC3E}">
        <p14:creationId xmlns:p14="http://schemas.microsoft.com/office/powerpoint/2010/main" val="3142741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Disadvantage of MISS</a:t>
            </a:r>
            <a:endParaRPr lang="zh-TW" altLang="en-US" b="1" dirty="0"/>
          </a:p>
        </p:txBody>
      </p:sp>
      <p:sp>
        <p:nvSpPr>
          <p:cNvPr id="3" name="內容版面配置區 2"/>
          <p:cNvSpPr>
            <a:spLocks noGrp="1"/>
          </p:cNvSpPr>
          <p:nvPr>
            <p:ph idx="1"/>
          </p:nvPr>
        </p:nvSpPr>
        <p:spPr/>
        <p:txBody>
          <a:bodyPr>
            <a:noAutofit/>
          </a:bodyPr>
          <a:lstStyle/>
          <a:p>
            <a:pPr marL="749808" lvl="1" indent="-457200">
              <a:buFont typeface="Wingdings" panose="05000000000000000000" pitchFamily="2" charset="2"/>
              <a:buChar char="l"/>
            </a:pPr>
            <a:r>
              <a:rPr lang="en-US" altLang="zh-TW" sz="2800" dirty="0"/>
              <a:t>S</a:t>
            </a:r>
            <a:r>
              <a:rPr lang="en-US" altLang="zh-TW" sz="2800" dirty="0" smtClean="0"/>
              <a:t>urgeons </a:t>
            </a:r>
            <a:r>
              <a:rPr lang="en-US" altLang="zh-TW" sz="2800" dirty="0"/>
              <a:t>require more intraoperative fluoroscopy and ionizing radiation exposure during minimally invasive spine surgery for localization, especially for guidance in instrumentation placement.</a:t>
            </a:r>
            <a:endParaRPr lang="zh-TW" altLang="en-US" sz="2800" dirty="0"/>
          </a:p>
        </p:txBody>
      </p:sp>
    </p:spTree>
    <p:extLst>
      <p:ext uri="{BB962C8B-B14F-4D97-AF65-F5344CB8AC3E}">
        <p14:creationId xmlns:p14="http://schemas.microsoft.com/office/powerpoint/2010/main" val="20178561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Bounding Box Prediction</a:t>
            </a:r>
          </a:p>
        </p:txBody>
      </p:sp>
      <p:sp>
        <p:nvSpPr>
          <p:cNvPr id="4" name="內容版面配置區 3"/>
          <p:cNvSpPr>
            <a:spLocks noGrp="1"/>
          </p:cNvSpPr>
          <p:nvPr>
            <p:ph idx="1"/>
          </p:nvPr>
        </p:nvSpPr>
        <p:spPr/>
        <p:txBody>
          <a:bodyPr/>
          <a:lstStyle/>
          <a:p>
            <a:endParaRPr lang="zh-TW" altLang="en-US" dirty="0"/>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6100" y="1993911"/>
            <a:ext cx="2535114" cy="1800000"/>
          </a:xfrm>
          <a:prstGeom prst="rect">
            <a:avLst/>
          </a:prstGeom>
        </p:spPr>
      </p:pic>
      <mc:AlternateContent xmlns:mc="http://schemas.openxmlformats.org/markup-compatibility/2006" xmlns:a14="http://schemas.microsoft.com/office/drawing/2010/main">
        <mc:Choice Requires="a14">
          <p:sp>
            <p:nvSpPr>
              <p:cNvPr id="20" name="文字方塊 19"/>
              <p:cNvSpPr txBox="1"/>
              <p:nvPr/>
            </p:nvSpPr>
            <p:spPr>
              <a:xfrm>
                <a:off x="234836" y="5928902"/>
                <a:ext cx="6843605" cy="411010"/>
              </a:xfrm>
              <a:prstGeom prst="rect">
                <a:avLst/>
              </a:prstGeom>
              <a:noFill/>
            </p:spPr>
            <p:txBody>
              <a:bodyPr wrap="none" rtlCol="0">
                <a:spAutoFit/>
              </a:bodyPr>
              <a:lstStyle/>
              <a:p>
                <a14:m>
                  <m:oMath xmlns:m="http://schemas.openxmlformats.org/officeDocument/2006/math">
                    <m:d>
                      <m:dPr>
                        <m:ctrlPr>
                          <a:rPr lang="zh-TW" altLang="en-US" i="1" dirty="0">
                            <a:latin typeface="Cambria Math" panose="02040503050406030204" pitchFamily="18" charset="0"/>
                          </a:rPr>
                        </m:ctrlPr>
                      </m:dPr>
                      <m:e>
                        <m:sSub>
                          <m:sSubPr>
                            <m:ctrlPr>
                              <a:rPr lang="zh-TW" altLang="en-US" i="1" dirty="0">
                                <a:latin typeface="Cambria Math" panose="02040503050406030204" pitchFamily="18" charset="0"/>
                              </a:rPr>
                            </m:ctrlPr>
                          </m:sSubPr>
                          <m:e>
                            <m:r>
                              <a:rPr lang="en-US" altLang="zh-TW" i="1" dirty="0">
                                <a:latin typeface="Cambria Math" panose="02040503050406030204" pitchFamily="18" charset="0"/>
                              </a:rPr>
                              <m:t>𝑐</m:t>
                            </m:r>
                          </m:e>
                          <m:sub>
                            <m:r>
                              <a:rPr lang="zh-TW" altLang="en-US" i="1" dirty="0">
                                <a:latin typeface="Cambria Math" panose="02040503050406030204" pitchFamily="18" charset="0"/>
                              </a:rPr>
                              <m:t>𝑥</m:t>
                            </m:r>
                          </m:sub>
                        </m:sSub>
                        <m:r>
                          <a:rPr lang="zh-TW" altLang="en-US" dirty="0">
                            <a:latin typeface="Cambria Math" panose="02040503050406030204" pitchFamily="18" charset="0"/>
                          </a:rPr>
                          <m:t>,</m:t>
                        </m:r>
                        <m:sSub>
                          <m:sSubPr>
                            <m:ctrlPr>
                              <a:rPr lang="zh-TW" altLang="en-US" i="1" dirty="0">
                                <a:latin typeface="Cambria Math" panose="02040503050406030204" pitchFamily="18" charset="0"/>
                              </a:rPr>
                            </m:ctrlPr>
                          </m:sSubPr>
                          <m:e>
                            <m:r>
                              <a:rPr lang="en-US" altLang="zh-TW" i="1" dirty="0">
                                <a:latin typeface="Cambria Math" panose="02040503050406030204" pitchFamily="18" charset="0"/>
                              </a:rPr>
                              <m:t>𝑐</m:t>
                            </m:r>
                          </m:e>
                          <m:sub>
                            <m:r>
                              <a:rPr lang="zh-TW" altLang="en-US" i="1" dirty="0">
                                <a:latin typeface="Cambria Math" panose="02040503050406030204" pitchFamily="18" charset="0"/>
                              </a:rPr>
                              <m:t>𝑦</m:t>
                            </m:r>
                          </m:sub>
                        </m:sSub>
                      </m:e>
                    </m:d>
                    <m:r>
                      <a:rPr lang="zh-TW" altLang="en-US" i="1" dirty="0">
                        <a:latin typeface="Cambria Math" panose="02040503050406030204" pitchFamily="18" charset="0"/>
                      </a:rPr>
                      <m:t> </m:t>
                    </m:r>
                  </m:oMath>
                </a14:m>
                <a:r>
                  <a:rPr lang="en-US" altLang="zh-TW" dirty="0"/>
                  <a:t>: Cell is offset from the top left corner of the image by </a:t>
                </a:r>
                <a14:m>
                  <m:oMath xmlns:m="http://schemas.openxmlformats.org/officeDocument/2006/math">
                    <m:d>
                      <m:dPr>
                        <m:ctrlPr>
                          <a:rPr lang="zh-TW" altLang="en-US" i="1" dirty="0">
                            <a:latin typeface="Cambria Math" panose="02040503050406030204" pitchFamily="18" charset="0"/>
                          </a:rPr>
                        </m:ctrlPr>
                      </m:dPr>
                      <m:e>
                        <m:sSub>
                          <m:sSubPr>
                            <m:ctrlPr>
                              <a:rPr lang="zh-TW" altLang="en-US" i="1" dirty="0">
                                <a:latin typeface="Cambria Math" panose="02040503050406030204" pitchFamily="18" charset="0"/>
                              </a:rPr>
                            </m:ctrlPr>
                          </m:sSubPr>
                          <m:e>
                            <m:r>
                              <a:rPr lang="en-US" altLang="zh-TW" i="1" dirty="0">
                                <a:latin typeface="Cambria Math" panose="02040503050406030204" pitchFamily="18" charset="0"/>
                              </a:rPr>
                              <m:t>𝑐</m:t>
                            </m:r>
                          </m:e>
                          <m:sub>
                            <m:r>
                              <a:rPr lang="zh-TW" altLang="en-US" i="1" dirty="0">
                                <a:latin typeface="Cambria Math" panose="02040503050406030204" pitchFamily="18" charset="0"/>
                              </a:rPr>
                              <m:t>𝑥</m:t>
                            </m:r>
                          </m:sub>
                        </m:sSub>
                        <m:r>
                          <a:rPr lang="zh-TW" altLang="en-US" dirty="0">
                            <a:latin typeface="Cambria Math" panose="02040503050406030204" pitchFamily="18" charset="0"/>
                          </a:rPr>
                          <m:t>,</m:t>
                        </m:r>
                        <m:sSub>
                          <m:sSubPr>
                            <m:ctrlPr>
                              <a:rPr lang="zh-TW" altLang="en-US" i="1" dirty="0">
                                <a:latin typeface="Cambria Math" panose="02040503050406030204" pitchFamily="18" charset="0"/>
                              </a:rPr>
                            </m:ctrlPr>
                          </m:sSubPr>
                          <m:e>
                            <m:r>
                              <a:rPr lang="en-US" altLang="zh-TW" i="1" dirty="0">
                                <a:latin typeface="Cambria Math" panose="02040503050406030204" pitchFamily="18" charset="0"/>
                              </a:rPr>
                              <m:t>𝑐</m:t>
                            </m:r>
                          </m:e>
                          <m:sub>
                            <m:r>
                              <a:rPr lang="zh-TW" altLang="en-US" i="1" dirty="0">
                                <a:latin typeface="Cambria Math" panose="02040503050406030204" pitchFamily="18" charset="0"/>
                              </a:rPr>
                              <m:t>𝑦</m:t>
                            </m:r>
                          </m:sub>
                        </m:sSub>
                      </m:e>
                    </m:d>
                  </m:oMath>
                </a14:m>
                <a:r>
                  <a:rPr lang="en-US" altLang="zh-TW" dirty="0"/>
                  <a:t>.</a:t>
                </a:r>
                <a:endParaRPr lang="zh-TW" altLang="en-US"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234836" y="5928902"/>
                <a:ext cx="6843605" cy="411010"/>
              </a:xfrm>
              <a:prstGeom prst="rect">
                <a:avLst/>
              </a:prstGeom>
              <a:blipFill>
                <a:blip r:embed="rId4"/>
                <a:stretch>
                  <a:fillRect t="-2985" b="-1940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239418" y="3929992"/>
                <a:ext cx="4247830" cy="2075183"/>
              </a:xfrm>
              <a:prstGeom prst="rect">
                <a:avLst/>
              </a:prstGeom>
              <a:noFill/>
            </p:spPr>
            <p:txBody>
              <a:bodyPr wrap="none" rtlCol="0">
                <a:spAutoFit/>
              </a:bodyPr>
              <a:lstStyle/>
              <a:p>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𝑥</m:t>
                        </m:r>
                      </m:sub>
                    </m:sSub>
                    <m:r>
                      <a:rPr lang="en-US" altLang="zh-TW" b="0"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𝑦</m:t>
                        </m:r>
                        <m:r>
                          <a:rPr lang="en-US" altLang="zh-TW" b="0" i="1" smtClean="0">
                            <a:latin typeface="Cambria Math" panose="02040503050406030204" pitchFamily="18" charset="0"/>
                          </a:rPr>
                          <m:t>,</m:t>
                        </m:r>
                      </m:sub>
                    </m:sSub>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𝑤</m:t>
                        </m:r>
                      </m:sub>
                    </m:sSub>
                    <m:r>
                      <a:rPr lang="en-US" altLang="zh-TW" b="0" i="1" smtClean="0">
                        <a:latin typeface="Cambria Math" panose="02040503050406030204" pitchFamily="18" charset="0"/>
                      </a:rPr>
                      <m:t>,</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h</m:t>
                        </m:r>
                      </m:sub>
                    </m:sSub>
                  </m:oMath>
                </a14:m>
                <a:r>
                  <a:rPr lang="en-US" altLang="zh-TW" dirty="0"/>
                  <a:t>: 4 values predicted by network.</a:t>
                </a:r>
                <a:endParaRPr lang="en-US" altLang="zh-TW" i="1" dirty="0">
                  <a:latin typeface="Cambria Math" panose="02040503050406030204" pitchFamily="18" charset="0"/>
                </a:endParaRP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𝑤</m:t>
                        </m:r>
                      </m:sub>
                    </m:sSub>
                  </m:oMath>
                </a14:m>
                <a:r>
                  <a:rPr lang="en-US" altLang="zh-TW" dirty="0"/>
                  <a:t>: Width of anchor box.</a:t>
                </a:r>
              </a:p>
              <a:p>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𝑝</m:t>
                        </m:r>
                      </m:e>
                      <m:sub>
                        <m:r>
                          <a:rPr lang="en-US" altLang="zh-TW" i="1" dirty="0">
                            <a:latin typeface="Cambria Math" panose="02040503050406030204" pitchFamily="18" charset="0"/>
                          </a:rPr>
                          <m:t>h</m:t>
                        </m:r>
                      </m:sub>
                    </m:sSub>
                  </m:oMath>
                </a14:m>
                <a:r>
                  <a:rPr lang="en-US" altLang="zh-TW" dirty="0"/>
                  <a:t>: Height of anchor box.</a:t>
                </a:r>
                <a:endParaRPr lang="en-US" altLang="zh-TW" b="0" i="0" dirty="0">
                  <a:latin typeface="Cambria Math" panose="02040503050406030204" pitchFamily="18" charset="0"/>
                </a:endParaRPr>
              </a:p>
              <a:p>
                <a14:m>
                  <m:oMath xmlns:m="http://schemas.openxmlformats.org/officeDocument/2006/math">
                    <m:r>
                      <a:rPr lang="en-US" altLang="zh-TW" b="0" i="0" dirty="0" smtClean="0">
                        <a:solidFill>
                          <a:srgbClr val="0000FF"/>
                        </a:solidFill>
                        <a:latin typeface="Cambria Math" panose="02040503050406030204" pitchFamily="18" charset="0"/>
                      </a:rPr>
                      <m:t>(</m:t>
                    </m:r>
                    <m:sSub>
                      <m:sSubPr>
                        <m:ctrlPr>
                          <a:rPr lang="en-US" altLang="zh-TW" i="1" dirty="0" smtClean="0">
                            <a:solidFill>
                              <a:srgbClr val="0000FF"/>
                            </a:solidFill>
                            <a:latin typeface="Cambria Math" panose="02040503050406030204" pitchFamily="18" charset="0"/>
                          </a:rPr>
                        </m:ctrlPr>
                      </m:sSubPr>
                      <m:e>
                        <m:r>
                          <a:rPr lang="en-US" altLang="zh-TW" i="1" dirty="0">
                            <a:solidFill>
                              <a:srgbClr val="0000FF"/>
                            </a:solidFill>
                            <a:latin typeface="Cambria Math" panose="02040503050406030204" pitchFamily="18" charset="0"/>
                          </a:rPr>
                          <m:t>𝑏</m:t>
                        </m:r>
                      </m:e>
                      <m:sub>
                        <m:r>
                          <a:rPr lang="en-US" altLang="zh-TW" i="1" dirty="0">
                            <a:solidFill>
                              <a:srgbClr val="0000FF"/>
                            </a:solidFill>
                            <a:latin typeface="Cambria Math" panose="02040503050406030204" pitchFamily="18" charset="0"/>
                          </a:rPr>
                          <m:t>𝑥</m:t>
                        </m:r>
                      </m:sub>
                    </m:sSub>
                    <m:r>
                      <a:rPr lang="en-US" altLang="zh-TW" b="0" i="1" dirty="0" smtClean="0">
                        <a:solidFill>
                          <a:srgbClr val="0000FF"/>
                        </a:solidFill>
                        <a:latin typeface="Cambria Math" panose="02040503050406030204" pitchFamily="18" charset="0"/>
                      </a:rPr>
                      <m:t>,</m:t>
                    </m:r>
                    <m:sSub>
                      <m:sSubPr>
                        <m:ctrlPr>
                          <a:rPr lang="en-US" altLang="zh-TW" i="1" dirty="0">
                            <a:solidFill>
                              <a:srgbClr val="0000FF"/>
                            </a:solidFill>
                            <a:latin typeface="Cambria Math" panose="02040503050406030204" pitchFamily="18" charset="0"/>
                          </a:rPr>
                        </m:ctrlPr>
                      </m:sSubPr>
                      <m:e>
                        <m:r>
                          <a:rPr lang="en-US" altLang="zh-TW" i="1" dirty="0">
                            <a:solidFill>
                              <a:srgbClr val="0000FF"/>
                            </a:solidFill>
                            <a:latin typeface="Cambria Math" panose="02040503050406030204" pitchFamily="18" charset="0"/>
                          </a:rPr>
                          <m:t>𝑏</m:t>
                        </m:r>
                      </m:e>
                      <m:sub>
                        <m:r>
                          <a:rPr lang="en-US" altLang="zh-TW" b="0" i="1" dirty="0" smtClean="0">
                            <a:solidFill>
                              <a:srgbClr val="0000FF"/>
                            </a:solidFill>
                            <a:latin typeface="Cambria Math" panose="02040503050406030204" pitchFamily="18" charset="0"/>
                          </a:rPr>
                          <m:t>𝑦</m:t>
                        </m:r>
                      </m:sub>
                    </m:sSub>
                    <m:r>
                      <a:rPr lang="en-US" altLang="zh-TW" b="0" i="1" dirty="0" smtClean="0">
                        <a:solidFill>
                          <a:srgbClr val="0000FF"/>
                        </a:solidFill>
                        <a:latin typeface="Cambria Math" panose="02040503050406030204" pitchFamily="18" charset="0"/>
                      </a:rPr>
                      <m:t>)</m:t>
                    </m:r>
                  </m:oMath>
                </a14:m>
                <a:r>
                  <a:rPr lang="en-US" altLang="zh-TW" dirty="0"/>
                  <a:t>: Predicted box center.</a:t>
                </a:r>
              </a:p>
              <a:p>
                <a14:m>
                  <m:oMath xmlns:m="http://schemas.openxmlformats.org/officeDocument/2006/math">
                    <m:r>
                      <a:rPr lang="en-US" altLang="zh-TW" dirty="0" smtClean="0">
                        <a:solidFill>
                          <a:srgbClr val="0000FF"/>
                        </a:solidFill>
                        <a:latin typeface="Cambria Math" panose="02040503050406030204" pitchFamily="18" charset="0"/>
                      </a:rPr>
                      <m:t>(</m:t>
                    </m:r>
                    <m:sSub>
                      <m:sSubPr>
                        <m:ctrlPr>
                          <a:rPr lang="en-US" altLang="zh-TW" i="1" dirty="0">
                            <a:solidFill>
                              <a:srgbClr val="0000FF"/>
                            </a:solidFill>
                            <a:latin typeface="Cambria Math" panose="02040503050406030204" pitchFamily="18" charset="0"/>
                          </a:rPr>
                        </m:ctrlPr>
                      </m:sSubPr>
                      <m:e>
                        <m:r>
                          <a:rPr lang="en-US" altLang="zh-TW" i="1" dirty="0">
                            <a:solidFill>
                              <a:srgbClr val="0000FF"/>
                            </a:solidFill>
                            <a:latin typeface="Cambria Math" panose="02040503050406030204" pitchFamily="18" charset="0"/>
                          </a:rPr>
                          <m:t>𝑏</m:t>
                        </m:r>
                      </m:e>
                      <m:sub>
                        <m:r>
                          <a:rPr lang="en-US" altLang="zh-TW" b="0" i="1" dirty="0" smtClean="0">
                            <a:solidFill>
                              <a:srgbClr val="0000FF"/>
                            </a:solidFill>
                            <a:latin typeface="Cambria Math" panose="02040503050406030204" pitchFamily="18" charset="0"/>
                          </a:rPr>
                          <m:t>𝑤</m:t>
                        </m:r>
                      </m:sub>
                    </m:sSub>
                    <m:r>
                      <a:rPr lang="en-US" altLang="zh-TW" i="1" dirty="0">
                        <a:solidFill>
                          <a:srgbClr val="0000FF"/>
                        </a:solidFill>
                        <a:latin typeface="Cambria Math" panose="02040503050406030204" pitchFamily="18" charset="0"/>
                      </a:rPr>
                      <m:t>,</m:t>
                    </m:r>
                    <m:sSub>
                      <m:sSubPr>
                        <m:ctrlPr>
                          <a:rPr lang="en-US" altLang="zh-TW" i="1" dirty="0">
                            <a:solidFill>
                              <a:srgbClr val="0000FF"/>
                            </a:solidFill>
                            <a:latin typeface="Cambria Math" panose="02040503050406030204" pitchFamily="18" charset="0"/>
                          </a:rPr>
                        </m:ctrlPr>
                      </m:sSubPr>
                      <m:e>
                        <m:r>
                          <a:rPr lang="en-US" altLang="zh-TW" i="1" dirty="0">
                            <a:solidFill>
                              <a:srgbClr val="0000FF"/>
                            </a:solidFill>
                            <a:latin typeface="Cambria Math" panose="02040503050406030204" pitchFamily="18" charset="0"/>
                          </a:rPr>
                          <m:t>𝑏</m:t>
                        </m:r>
                      </m:e>
                      <m:sub>
                        <m:r>
                          <a:rPr lang="en-US" altLang="zh-TW" b="0" i="1" dirty="0" smtClean="0">
                            <a:solidFill>
                              <a:srgbClr val="0000FF"/>
                            </a:solidFill>
                            <a:latin typeface="Cambria Math" panose="02040503050406030204" pitchFamily="18" charset="0"/>
                          </a:rPr>
                          <m:t>h</m:t>
                        </m:r>
                      </m:sub>
                    </m:sSub>
                    <m:r>
                      <a:rPr lang="en-US" altLang="zh-TW" i="1" dirty="0">
                        <a:solidFill>
                          <a:srgbClr val="0000FF"/>
                        </a:solidFill>
                        <a:latin typeface="Cambria Math" panose="02040503050406030204" pitchFamily="18" charset="0"/>
                      </a:rPr>
                      <m:t>)</m:t>
                    </m:r>
                  </m:oMath>
                </a14:m>
                <a:r>
                  <a:rPr lang="en-US" altLang="zh-TW" dirty="0"/>
                  <a:t>: Predicted box size.</a:t>
                </a:r>
              </a:p>
              <a:p>
                <a:endParaRPr lang="en-US" altLang="zh-TW" dirty="0"/>
              </a:p>
              <a:p>
                <a:endParaRPr lang="zh-TW" altLang="en-US"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7239418" y="3929992"/>
                <a:ext cx="4247830" cy="2075183"/>
              </a:xfrm>
              <a:prstGeom prst="rect">
                <a:avLst/>
              </a:prstGeom>
              <a:blipFill>
                <a:blip r:embed="rId5"/>
                <a:stretch>
                  <a:fillRect l="-431" t="-1471" r="-718"/>
                </a:stretch>
              </a:blipFill>
            </p:spPr>
            <p:txBody>
              <a:bodyPr/>
              <a:lstStyle/>
              <a:p>
                <a:r>
                  <a:rPr lang="zh-TW" altLang="en-US">
                    <a:noFill/>
                  </a:rPr>
                  <a:t> </a:t>
                </a:r>
              </a:p>
            </p:txBody>
          </p:sp>
        </mc:Fallback>
      </mc:AlternateContent>
      <p:grpSp>
        <p:nvGrpSpPr>
          <p:cNvPr id="23" name="群組 22"/>
          <p:cNvGrpSpPr/>
          <p:nvPr/>
        </p:nvGrpSpPr>
        <p:grpSpPr>
          <a:xfrm>
            <a:off x="1027112" y="1845734"/>
            <a:ext cx="5560122" cy="4204725"/>
            <a:chOff x="465859" y="1357348"/>
            <a:chExt cx="5630141" cy="4257675"/>
          </a:xfrm>
        </p:grpSpPr>
        <p:pic>
          <p:nvPicPr>
            <p:cNvPr id="10" name="圖片 9"/>
            <p:cNvPicPr>
              <a:picLocks noChangeAspect="1"/>
            </p:cNvPicPr>
            <p:nvPr/>
          </p:nvPicPr>
          <p:blipFill>
            <a:blip r:embed="rId6"/>
            <a:stretch>
              <a:fillRect/>
            </a:stretch>
          </p:blipFill>
          <p:spPr>
            <a:xfrm>
              <a:off x="590550" y="1357348"/>
              <a:ext cx="5505450" cy="4257675"/>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1600199" y="1413689"/>
                  <a:ext cx="2906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𝐶</m:t>
                            </m:r>
                          </m:e>
                          <m:sub>
                            <m:r>
                              <a:rPr lang="zh-TW" altLang="en-US" i="1">
                                <a:latin typeface="Cambria Math" panose="02040503050406030204" pitchFamily="18" charset="0"/>
                              </a:rPr>
                              <m:t>𝑥</m:t>
                            </m:r>
                          </m:sub>
                        </m:sSub>
                      </m:oMath>
                    </m:oMathPara>
                  </a14:m>
                  <a:endParaRPr lang="zh-TW" altLang="en-US"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1600199" y="1413689"/>
                  <a:ext cx="290657" cy="276999"/>
                </a:xfrm>
                <a:prstGeom prst="rect">
                  <a:avLst/>
                </a:prstGeom>
                <a:blipFill>
                  <a:blip r:embed="rId7"/>
                  <a:stretch>
                    <a:fillRect l="-19149" r="-4255" b="-1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65859" y="2291650"/>
                  <a:ext cx="482953"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𝐶</m:t>
                            </m:r>
                          </m:e>
                          <m:sub>
                            <m:r>
                              <a:rPr lang="zh-TW" altLang="en-US" i="1">
                                <a:latin typeface="Cambria Math" panose="02040503050406030204" pitchFamily="18" charset="0"/>
                              </a:rPr>
                              <m:t>𝑦</m:t>
                            </m:r>
                          </m:sub>
                        </m:sSub>
                      </m:oMath>
                    </m:oMathPara>
                  </a14:m>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65859" y="2291650"/>
                  <a:ext cx="482953" cy="391261"/>
                </a:xfrm>
                <a:prstGeom prst="rect">
                  <a:avLst/>
                </a:prstGeom>
                <a:blipFill>
                  <a:blip r:embed="rId8"/>
                  <a:stretch>
                    <a:fillRect b="-46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2847109" y="2144986"/>
                  <a:ext cx="3238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𝑝</m:t>
                            </m:r>
                          </m:e>
                          <m:sub>
                            <m:r>
                              <a:rPr lang="zh-TW" altLang="en-US" i="1">
                                <a:latin typeface="Cambria Math" panose="02040503050406030204" pitchFamily="18" charset="0"/>
                              </a:rPr>
                              <m:t>𝑤</m:t>
                            </m:r>
                          </m:sub>
                        </m:sSub>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2847109" y="2144986"/>
                  <a:ext cx="323807" cy="276999"/>
                </a:xfrm>
                <a:prstGeom prst="rect">
                  <a:avLst/>
                </a:prstGeom>
                <a:blipFill>
                  <a:blip r:embed="rId9"/>
                  <a:stretch>
                    <a:fillRect l="-18868" r="-3774"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525385" y="3672255"/>
                  <a:ext cx="29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𝑝</m:t>
                            </m:r>
                          </m:e>
                          <m:sub>
                            <m:r>
                              <a:rPr lang="zh-TW" altLang="en-US" i="1">
                                <a:latin typeface="Cambria Math" panose="02040503050406030204" pitchFamily="18" charset="0"/>
                              </a:rPr>
                              <m:t>h</m:t>
                            </m:r>
                          </m:sub>
                        </m:sSub>
                      </m:oMath>
                    </m:oMathPara>
                  </a14:m>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525385" y="3672255"/>
                  <a:ext cx="291875" cy="276999"/>
                </a:xfrm>
                <a:prstGeom prst="rect">
                  <a:avLst/>
                </a:prstGeom>
                <a:blipFill>
                  <a:blip r:embed="rId10"/>
                  <a:stretch>
                    <a:fillRect l="-21277" r="-8511"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3042245" y="3448241"/>
                  <a:ext cx="609590" cy="3186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𝑡</m:t>
                                </m:r>
                              </m:e>
                              <m:sub>
                                <m:r>
                                  <a:rPr lang="zh-TW" altLang="en-US" i="1">
                                    <a:latin typeface="Cambria Math" panose="02040503050406030204" pitchFamily="18" charset="0"/>
                                  </a:rPr>
                                  <m:t>𝑦</m:t>
                                </m:r>
                              </m:sub>
                            </m:sSub>
                          </m:e>
                        </m:d>
                      </m:oMath>
                    </m:oMathPara>
                  </a14:m>
                  <a:endParaRPr lang="zh-TW" altLang="en-US"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3042245" y="3448241"/>
                  <a:ext cx="609590" cy="318677"/>
                </a:xfrm>
                <a:prstGeom prst="rect">
                  <a:avLst/>
                </a:prstGeom>
                <a:blipFill>
                  <a:blip r:embed="rId11"/>
                  <a:stretch>
                    <a:fillRect l="-6061" b="-215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2542314" y="4020199"/>
                  <a:ext cx="5861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𝑡</m:t>
                                </m:r>
                              </m:e>
                              <m:sub>
                                <m:r>
                                  <a:rPr lang="en-US" altLang="zh-TW" b="0" i="1" smtClean="0">
                                    <a:latin typeface="Cambria Math" panose="02040503050406030204" pitchFamily="18" charset="0"/>
                                  </a:rPr>
                                  <m:t>𝑥</m:t>
                                </m:r>
                              </m:sub>
                            </m:sSub>
                          </m:e>
                        </m:d>
                      </m:oMath>
                    </m:oMathPara>
                  </a14:m>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2542314" y="4020199"/>
                  <a:ext cx="586186" cy="276999"/>
                </a:xfrm>
                <a:prstGeom prst="rect">
                  <a:avLst/>
                </a:prstGeom>
                <a:blipFill>
                  <a:blip r:embed="rId12"/>
                  <a:stretch>
                    <a:fillRect l="-6316" b="-1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2848584" y="2682911"/>
                  <a:ext cx="322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𝑏</m:t>
                            </m:r>
                          </m:e>
                          <m:sub>
                            <m:r>
                              <a:rPr lang="zh-TW" altLang="en-US" i="1">
                                <a:solidFill>
                                  <a:srgbClr val="0000FF"/>
                                </a:solidFill>
                                <a:latin typeface="Cambria Math" panose="02040503050406030204" pitchFamily="18" charset="0"/>
                              </a:rPr>
                              <m:t>𝑤</m:t>
                            </m:r>
                          </m:sub>
                        </m:sSub>
                      </m:oMath>
                    </m:oMathPara>
                  </a14:m>
                  <a:endParaRPr lang="zh-TW" altLang="en-US" dirty="0">
                    <a:solidFill>
                      <a:srgbClr val="0000FF"/>
                    </a:solidFill>
                  </a:endParaRPr>
                </a:p>
              </p:txBody>
            </p:sp>
          </mc:Choice>
          <mc:Fallback xmlns="">
            <p:sp>
              <p:nvSpPr>
                <p:cNvPr id="18" name="文字方塊 17"/>
                <p:cNvSpPr txBox="1">
                  <a:spLocks noRot="1" noChangeAspect="1" noMove="1" noResize="1" noEditPoints="1" noAdjustHandles="1" noChangeArrowheads="1" noChangeShapeType="1" noTextEdit="1"/>
                </p:cNvSpPr>
                <p:nvPr/>
              </p:nvSpPr>
              <p:spPr>
                <a:xfrm>
                  <a:off x="2848584" y="2682911"/>
                  <a:ext cx="322332" cy="276999"/>
                </a:xfrm>
                <a:prstGeom prst="rect">
                  <a:avLst/>
                </a:prstGeom>
                <a:blipFill>
                  <a:blip r:embed="rId13"/>
                  <a:stretch>
                    <a:fillRect l="-18868" r="-1887"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2042703" y="3672255"/>
                  <a:ext cx="2886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rgbClr val="0000FF"/>
                                </a:solidFill>
                                <a:latin typeface="Cambria Math" panose="02040503050406030204" pitchFamily="18" charset="0"/>
                              </a:rPr>
                            </m:ctrlPr>
                          </m:sSubPr>
                          <m:e>
                            <m:r>
                              <a:rPr lang="zh-TW" altLang="en-US" i="1">
                                <a:solidFill>
                                  <a:srgbClr val="0000FF"/>
                                </a:solidFill>
                                <a:latin typeface="Cambria Math" panose="02040503050406030204" pitchFamily="18" charset="0"/>
                              </a:rPr>
                              <m:t>𝑏</m:t>
                            </m:r>
                          </m:e>
                          <m:sub>
                            <m:r>
                              <a:rPr lang="en-US" altLang="zh-TW" b="0" i="1" smtClean="0">
                                <a:solidFill>
                                  <a:srgbClr val="0000FF"/>
                                </a:solidFill>
                                <a:latin typeface="Cambria Math" panose="02040503050406030204" pitchFamily="18" charset="0"/>
                              </a:rPr>
                              <m:t>h</m:t>
                            </m:r>
                          </m:sub>
                        </m:sSub>
                      </m:oMath>
                    </m:oMathPara>
                  </a14:m>
                  <a:endParaRPr lang="zh-TW" altLang="en-US" dirty="0">
                    <a:solidFill>
                      <a:srgbClr val="0000FF"/>
                    </a:solidFill>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2042703" y="3672255"/>
                  <a:ext cx="288669" cy="276999"/>
                </a:xfrm>
                <a:prstGeom prst="rect">
                  <a:avLst/>
                </a:prstGeom>
                <a:blipFill>
                  <a:blip r:embed="rId14"/>
                  <a:stretch>
                    <a:fillRect l="-21277" r="-6383" b="-17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3042245" y="3842522"/>
                  <a:ext cx="801758"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rgbClr val="0000FF"/>
                            </a:solidFill>
                            <a:latin typeface="Cambria Math" panose="02040503050406030204" pitchFamily="18" charset="0"/>
                          </a:rPr>
                          <m:t>(</m:t>
                        </m:r>
                        <m:sSub>
                          <m:sSubPr>
                            <m:ctrlPr>
                              <a:rPr lang="en-US" altLang="zh-TW" b="0" i="1" smtClean="0">
                                <a:solidFill>
                                  <a:srgbClr val="0000FF"/>
                                </a:solidFill>
                                <a:latin typeface="Cambria Math" panose="02040503050406030204" pitchFamily="18" charset="0"/>
                              </a:rPr>
                            </m:ctrlPr>
                          </m:sSubPr>
                          <m:e>
                            <m:r>
                              <a:rPr lang="en-US" altLang="zh-TW" b="0" i="1" smtClean="0">
                                <a:solidFill>
                                  <a:srgbClr val="0000FF"/>
                                </a:solidFill>
                                <a:latin typeface="Cambria Math" panose="02040503050406030204" pitchFamily="18" charset="0"/>
                              </a:rPr>
                              <m:t>𝑏</m:t>
                            </m:r>
                          </m:e>
                          <m:sub>
                            <m:r>
                              <a:rPr lang="en-US" altLang="zh-TW" b="0" i="1" smtClean="0">
                                <a:solidFill>
                                  <a:srgbClr val="0000FF"/>
                                </a:solidFill>
                                <a:latin typeface="Cambria Math" panose="02040503050406030204" pitchFamily="18" charset="0"/>
                              </a:rPr>
                              <m:t>𝑥</m:t>
                            </m:r>
                          </m:sub>
                        </m:sSub>
                        <m:r>
                          <a:rPr lang="en-US" altLang="zh-TW" b="0" i="1" smtClean="0">
                            <a:solidFill>
                              <a:srgbClr val="0000FF"/>
                            </a:solidFill>
                            <a:latin typeface="Cambria Math" panose="02040503050406030204" pitchFamily="18" charset="0"/>
                          </a:rPr>
                          <m:t>,</m:t>
                        </m:r>
                        <m:sSub>
                          <m:sSubPr>
                            <m:ctrlPr>
                              <a:rPr lang="en-US" altLang="zh-TW" b="0" i="1" smtClean="0">
                                <a:solidFill>
                                  <a:srgbClr val="0000FF"/>
                                </a:solidFill>
                                <a:latin typeface="Cambria Math" panose="02040503050406030204" pitchFamily="18" charset="0"/>
                              </a:rPr>
                            </m:ctrlPr>
                          </m:sSubPr>
                          <m:e>
                            <m:r>
                              <a:rPr lang="en-US" altLang="zh-TW" b="0" i="1" smtClean="0">
                                <a:solidFill>
                                  <a:srgbClr val="0000FF"/>
                                </a:solidFill>
                                <a:latin typeface="Cambria Math" panose="02040503050406030204" pitchFamily="18" charset="0"/>
                              </a:rPr>
                              <m:t>𝑏</m:t>
                            </m:r>
                          </m:e>
                          <m:sub>
                            <m:r>
                              <a:rPr lang="en-US" altLang="zh-TW" b="0" i="1" smtClean="0">
                                <a:solidFill>
                                  <a:srgbClr val="0000FF"/>
                                </a:solidFill>
                                <a:latin typeface="Cambria Math" panose="02040503050406030204" pitchFamily="18" charset="0"/>
                              </a:rPr>
                              <m:t>𝑦</m:t>
                            </m:r>
                          </m:sub>
                        </m:sSub>
                        <m:r>
                          <a:rPr lang="en-US" altLang="zh-TW" b="0" i="1" smtClean="0">
                            <a:solidFill>
                              <a:srgbClr val="0000FF"/>
                            </a:solidFill>
                            <a:latin typeface="Cambria Math" panose="02040503050406030204" pitchFamily="18" charset="0"/>
                          </a:rPr>
                          <m:t>)</m:t>
                        </m:r>
                      </m:oMath>
                    </m:oMathPara>
                  </a14:m>
                  <a:endParaRPr lang="zh-TW" altLang="en-US" dirty="0">
                    <a:solidFill>
                      <a:srgbClr val="0000FF"/>
                    </a:solidFill>
                  </a:endParaRPr>
                </a:p>
              </p:txBody>
            </p:sp>
          </mc:Choice>
          <mc:Fallback xmlns="">
            <p:sp>
              <p:nvSpPr>
                <p:cNvPr id="22" name="文字方塊 21"/>
                <p:cNvSpPr txBox="1">
                  <a:spLocks noRot="1" noChangeAspect="1" noMove="1" noResize="1" noEditPoints="1" noAdjustHandles="1" noChangeArrowheads="1" noChangeShapeType="1" noTextEdit="1"/>
                </p:cNvSpPr>
                <p:nvPr/>
              </p:nvSpPr>
              <p:spPr>
                <a:xfrm>
                  <a:off x="3042245" y="3842522"/>
                  <a:ext cx="801758" cy="298928"/>
                </a:xfrm>
                <a:prstGeom prst="rect">
                  <a:avLst/>
                </a:prstGeom>
                <a:blipFill>
                  <a:blip r:embed="rId15"/>
                  <a:stretch>
                    <a:fillRect l="-10769" r="-11538" b="-2653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8912549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Intersection over Union (</a:t>
            </a:r>
            <a:r>
              <a:rPr lang="en-US" altLang="zh-TW" b="1" dirty="0" err="1"/>
              <a:t>IoU</a:t>
            </a:r>
            <a:r>
              <a:rPr lang="en-US" altLang="zh-TW" b="1" dirty="0"/>
              <a:t>)</a:t>
            </a:r>
          </a:p>
        </p:txBody>
      </p:sp>
      <p:sp>
        <p:nvSpPr>
          <p:cNvPr id="4" name="內容版面配置區 3"/>
          <p:cNvSpPr>
            <a:spLocks noGrp="1"/>
          </p:cNvSpPr>
          <p:nvPr>
            <p:ph idx="1"/>
          </p:nvPr>
        </p:nvSpPr>
        <p:spPr/>
        <p:txBody>
          <a:bodyPr/>
          <a:lstStyle/>
          <a:p>
            <a:endParaRPr lang="zh-TW" altLang="en-US"/>
          </a:p>
        </p:txBody>
      </p:sp>
      <p:pic>
        <p:nvPicPr>
          <p:cNvPr id="10" name="Picture 2" descr="https://1.bp.blogspot.com/-VNwuKuOJsCU/WzEkFxjWDII/AAAAAAABbfw/zkViGokafvMO6caJsZ45uytFcs9ytUgUwCLcBGAs/s1600/detection_io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845734"/>
            <a:ext cx="9070340" cy="396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21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Intersection over Union (</a:t>
            </a:r>
            <a:r>
              <a:rPr lang="en-US" altLang="zh-TW" b="1" dirty="0" err="1"/>
              <a:t>IoU</a:t>
            </a:r>
            <a:r>
              <a:rPr lang="en-US" altLang="zh-TW" b="1" dirty="0"/>
              <a:t>)</a:t>
            </a:r>
          </a:p>
        </p:txBody>
      </p:sp>
      <p:sp>
        <p:nvSpPr>
          <p:cNvPr id="4" name="內容版面配置區 3"/>
          <p:cNvSpPr>
            <a:spLocks noGrp="1"/>
          </p:cNvSpPr>
          <p:nvPr>
            <p:ph idx="1"/>
          </p:nvPr>
        </p:nvSpPr>
        <p:spPr/>
        <p:txBody>
          <a:bodyPr/>
          <a:lstStyle/>
          <a:p>
            <a:endParaRPr lang="zh-TW" altLang="en-US"/>
          </a:p>
        </p:txBody>
      </p:sp>
      <p:pic>
        <p:nvPicPr>
          <p:cNvPr id="10" name="Picture 4" descr="https://4.bp.blogspot.com/-Br1NP1TTex0/WzEj4D5wNsI/AAAAAAABbf0/FZoiPndIFtEMSCRChZvygDL5pT9QOv3KwCEwYBhgL/s1600/An-illustration-of-random-bounding-boxes-with-Intersection-over-Union-IoU-of-05-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13" y="1737360"/>
            <a:ext cx="11129933" cy="256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6889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Non-Maximum Suppression (NMS)</a:t>
            </a:r>
            <a:endParaRPr lang="zh-TW" altLang="en-US" b="1" dirty="0"/>
          </a:p>
        </p:txBody>
      </p:sp>
      <p:sp>
        <p:nvSpPr>
          <p:cNvPr id="3" name="內容版面配置區 2"/>
          <p:cNvSpPr>
            <a:spLocks noGrp="1"/>
          </p:cNvSpPr>
          <p:nvPr>
            <p:ph idx="1"/>
          </p:nvPr>
        </p:nvSpPr>
        <p:spPr/>
        <p:txBody>
          <a:bodyPr/>
          <a:lstStyle/>
          <a:p>
            <a:endParaRPr lang="zh-TW" altLang="en-US" dirty="0"/>
          </a:p>
        </p:txBody>
      </p:sp>
      <p:pic>
        <p:nvPicPr>
          <p:cNvPr id="6" name="內容版面配置區 3"/>
          <p:cNvPicPr>
            <a:picLocks noChangeAspect="1"/>
          </p:cNvPicPr>
          <p:nvPr/>
        </p:nvPicPr>
        <p:blipFill>
          <a:blip r:embed="rId3"/>
          <a:stretch>
            <a:fillRect/>
          </a:stretch>
        </p:blipFill>
        <p:spPr>
          <a:xfrm>
            <a:off x="1714447" y="1824831"/>
            <a:ext cx="8824065" cy="4351338"/>
          </a:xfrm>
          <a:prstGeom prst="rect">
            <a:avLst/>
          </a:prstGeom>
        </p:spPr>
      </p:pic>
    </p:spTree>
    <p:extLst>
      <p:ext uri="{BB962C8B-B14F-4D97-AF65-F5344CB8AC3E}">
        <p14:creationId xmlns:p14="http://schemas.microsoft.com/office/powerpoint/2010/main" val="25600397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16249151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11788138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37305330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12734616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25104083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6480" y="1737360"/>
            <a:ext cx="6300000" cy="5040000"/>
          </a:xfrm>
          <a:prstGeom prst="rect">
            <a:avLst/>
          </a:prstGeom>
        </p:spPr>
      </p:pic>
    </p:spTree>
    <p:extLst>
      <p:ext uri="{BB962C8B-B14F-4D97-AF65-F5344CB8AC3E}">
        <p14:creationId xmlns:p14="http://schemas.microsoft.com/office/powerpoint/2010/main" val="2981399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Computer-Assisted Navigation Systems</a:t>
            </a:r>
            <a:endParaRPr lang="zh-TW" altLang="en-US" b="1"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a:t>Computer-assisted navigation systems</a:t>
            </a:r>
            <a:r>
              <a:rPr lang="zh-TW" altLang="en-US" sz="3000" dirty="0"/>
              <a:t> </a:t>
            </a:r>
            <a:r>
              <a:rPr lang="en-US" altLang="zh-TW" sz="3000" dirty="0"/>
              <a:t>may increase the accuracy of the positioning of </a:t>
            </a:r>
            <a:r>
              <a:rPr lang="en-US" altLang="zh-TW" sz="3000" dirty="0" smtClean="0"/>
              <a:t>screws.</a:t>
            </a:r>
          </a:p>
          <a:p>
            <a:pPr marL="749808" lvl="1" indent="-457200">
              <a:buFont typeface="Wingdings" panose="05000000000000000000" pitchFamily="2" charset="2"/>
              <a:buChar char="l"/>
            </a:pPr>
            <a:r>
              <a:rPr lang="en-US" altLang="zh-TW" sz="3000" dirty="0" smtClean="0"/>
              <a:t>These techniques require </a:t>
            </a:r>
            <a:r>
              <a:rPr lang="en-US" altLang="zh-TW" sz="3000" dirty="0"/>
              <a:t>equipment </a:t>
            </a:r>
            <a:r>
              <a:rPr lang="en-US" altLang="zh-TW" sz="3000" dirty="0" smtClean="0"/>
              <a:t>with additional </a:t>
            </a:r>
            <a:r>
              <a:rPr lang="en-US" altLang="zh-TW" sz="3000" dirty="0"/>
              <a:t>cost and personnel training, as well as prolonged </a:t>
            </a:r>
            <a:r>
              <a:rPr lang="en-US" altLang="zh-TW" sz="3000" dirty="0" smtClean="0"/>
              <a:t>operation time </a:t>
            </a:r>
            <a:r>
              <a:rPr lang="en-US" altLang="zh-TW" sz="3000" dirty="0"/>
              <a:t>because of equipment setup and monitoring.</a:t>
            </a:r>
            <a:endParaRPr lang="zh-TW" altLang="en-US" sz="3000" dirty="0"/>
          </a:p>
        </p:txBody>
      </p:sp>
    </p:spTree>
    <p:extLst>
      <p:ext uri="{BB962C8B-B14F-4D97-AF65-F5344CB8AC3E}">
        <p14:creationId xmlns:p14="http://schemas.microsoft.com/office/powerpoint/2010/main" val="12615288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Result</a:t>
            </a: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80" y="1755465"/>
            <a:ext cx="6300000" cy="5040000"/>
          </a:xfrm>
          <a:prstGeom prst="rect">
            <a:avLst/>
          </a:prstGeom>
        </p:spPr>
      </p:pic>
    </p:spTree>
    <p:extLst>
      <p:ext uri="{BB962C8B-B14F-4D97-AF65-F5344CB8AC3E}">
        <p14:creationId xmlns:p14="http://schemas.microsoft.com/office/powerpoint/2010/main" val="19662962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Conclusion</a:t>
            </a:r>
            <a:endParaRPr lang="zh-TW" altLang="en-US" b="1" dirty="0"/>
          </a:p>
        </p:txBody>
      </p:sp>
      <p:sp>
        <p:nvSpPr>
          <p:cNvPr id="3" name="內容版面配置區 2"/>
          <p:cNvSpPr>
            <a:spLocks noGrp="1"/>
          </p:cNvSpPr>
          <p:nvPr>
            <p:ph idx="1"/>
          </p:nvPr>
        </p:nvSpPr>
        <p:spPr>
          <a:xfrm>
            <a:off x="1158862" y="1845734"/>
            <a:ext cx="10058400" cy="4023360"/>
          </a:xfrm>
        </p:spPr>
        <p:txBody>
          <a:bodyPr>
            <a:normAutofit/>
          </a:bodyPr>
          <a:lstStyle/>
          <a:p>
            <a:pPr marL="749808" lvl="1" indent="-457200">
              <a:buFont typeface="Wingdings" panose="05000000000000000000" pitchFamily="2" charset="2"/>
              <a:buChar char="l"/>
            </a:pPr>
            <a:r>
              <a:rPr lang="en-US" altLang="zh-TW" sz="3000" dirty="0"/>
              <a:t>The computer vision technique has potential to improve the accuracy of pedicle screw instrumentation</a:t>
            </a:r>
            <a:r>
              <a:rPr lang="en-US" altLang="zh-TW" sz="3000" dirty="0" smtClean="0"/>
              <a:t>.</a:t>
            </a:r>
          </a:p>
          <a:p>
            <a:pPr marL="749808" lvl="1" indent="-457200">
              <a:buFont typeface="Wingdings" panose="05000000000000000000" pitchFamily="2" charset="2"/>
              <a:buChar char="l"/>
            </a:pPr>
            <a:r>
              <a:rPr lang="en-US" altLang="zh-TW" sz="3000" dirty="0" smtClean="0"/>
              <a:t>Combining computer vision and deep learning technique has potential to </a:t>
            </a:r>
            <a:r>
              <a:rPr lang="en-US" altLang="zh-TW" sz="2800" dirty="0" smtClean="0"/>
              <a:t>establish </a:t>
            </a:r>
            <a:r>
              <a:rPr lang="en-US" altLang="zh-TW" sz="2800" dirty="0"/>
              <a:t>the Computer-Assisted Navigation Systems.</a:t>
            </a:r>
            <a:endParaRPr lang="zh-TW" altLang="en-US" sz="3200" dirty="0"/>
          </a:p>
          <a:p>
            <a:pPr marL="749808" lvl="1" indent="-457200">
              <a:buFont typeface="Wingdings" panose="05000000000000000000" pitchFamily="2" charset="2"/>
              <a:buChar char="l"/>
            </a:pPr>
            <a:endParaRPr lang="zh-TW" altLang="en-US" sz="3000" dirty="0"/>
          </a:p>
        </p:txBody>
      </p:sp>
    </p:spTree>
    <p:extLst>
      <p:ext uri="{BB962C8B-B14F-4D97-AF65-F5344CB8AC3E}">
        <p14:creationId xmlns:p14="http://schemas.microsoft.com/office/powerpoint/2010/main" val="31252781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Abbreviations</a:t>
            </a:r>
            <a:endParaRPr lang="zh-TW" altLang="en-US" b="1" dirty="0"/>
          </a:p>
        </p:txBody>
      </p:sp>
      <p:sp>
        <p:nvSpPr>
          <p:cNvPr id="3" name="內容版面配置區 2"/>
          <p:cNvSpPr>
            <a:spLocks noGrp="1"/>
          </p:cNvSpPr>
          <p:nvPr>
            <p:ph idx="1"/>
          </p:nvPr>
        </p:nvSpPr>
        <p:spPr/>
        <p:txBody>
          <a:bodyPr/>
          <a:lstStyle/>
          <a:p>
            <a:r>
              <a:rPr lang="en-US" altLang="zh-TW" b="1" dirty="0" smtClean="0"/>
              <a:t>MISS:</a:t>
            </a:r>
            <a:r>
              <a:rPr lang="zh-TW" altLang="en-US" b="1" dirty="0" smtClean="0"/>
              <a:t> </a:t>
            </a:r>
            <a:r>
              <a:rPr lang="en-US" altLang="zh-TW" dirty="0"/>
              <a:t>Minimally Invasive Spine Surgery</a:t>
            </a:r>
            <a:r>
              <a:rPr lang="zh-TW" altLang="en-US" dirty="0"/>
              <a:t> </a:t>
            </a:r>
            <a:endParaRPr lang="en-US" altLang="zh-TW" dirty="0" smtClean="0"/>
          </a:p>
          <a:p>
            <a:r>
              <a:rPr lang="en-US" altLang="zh-TW" b="1" dirty="0" smtClean="0"/>
              <a:t>MRI</a:t>
            </a:r>
            <a:r>
              <a:rPr lang="en-US" altLang="zh-TW" dirty="0" smtClean="0"/>
              <a:t>: </a:t>
            </a:r>
            <a:r>
              <a:rPr lang="en-US" altLang="zh-TW" dirty="0"/>
              <a:t>magnetic resonance </a:t>
            </a:r>
            <a:r>
              <a:rPr lang="en-US" altLang="zh-TW" dirty="0" smtClean="0"/>
              <a:t>imaging</a:t>
            </a:r>
          </a:p>
          <a:p>
            <a:r>
              <a:rPr lang="en-US" altLang="zh-TW" b="1" dirty="0" smtClean="0"/>
              <a:t>CT: </a:t>
            </a:r>
            <a:r>
              <a:rPr lang="en-US" altLang="zh-TW" dirty="0"/>
              <a:t>Computed tomography</a:t>
            </a:r>
            <a:endParaRPr lang="en-US" altLang="zh-TW" dirty="0" smtClean="0"/>
          </a:p>
          <a:p>
            <a:r>
              <a:rPr lang="en-US" altLang="zh-TW" b="1" dirty="0" smtClean="0"/>
              <a:t>AP</a:t>
            </a:r>
            <a:r>
              <a:rPr lang="en-US" altLang="zh-TW" dirty="0" smtClean="0"/>
              <a:t>: anterior-posterior</a:t>
            </a:r>
          </a:p>
          <a:p>
            <a:endParaRPr lang="en-US" altLang="zh-TW" dirty="0" smtClean="0"/>
          </a:p>
          <a:p>
            <a:endParaRPr lang="zh-TW" altLang="en-US" dirty="0"/>
          </a:p>
        </p:txBody>
      </p:sp>
    </p:spTree>
    <p:extLst>
      <p:ext uri="{BB962C8B-B14F-4D97-AF65-F5344CB8AC3E}">
        <p14:creationId xmlns:p14="http://schemas.microsoft.com/office/powerpoint/2010/main" val="37381863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References</a:t>
            </a:r>
            <a:endParaRPr lang="zh-TW" altLang="en-US" b="1" dirty="0"/>
          </a:p>
        </p:txBody>
      </p:sp>
      <p:sp>
        <p:nvSpPr>
          <p:cNvPr id="3" name="內容版面配置區 2"/>
          <p:cNvSpPr>
            <a:spLocks noGrp="1"/>
          </p:cNvSpPr>
          <p:nvPr>
            <p:ph idx="1"/>
          </p:nvPr>
        </p:nvSpPr>
        <p:spPr/>
        <p:txBody>
          <a:bodyPr>
            <a:normAutofit fontScale="92500" lnSpcReduction="10000"/>
          </a:bodyPr>
          <a:lstStyle/>
          <a:p>
            <a:r>
              <a:rPr lang="en-US" altLang="zh-TW" sz="1800" dirty="0" smtClean="0"/>
              <a:t>[1] W. H. Castro, H. Halm, J. </a:t>
            </a:r>
            <a:r>
              <a:rPr lang="en-US" altLang="zh-TW" sz="1800" dirty="0" err="1" smtClean="0"/>
              <a:t>Jerosch</a:t>
            </a:r>
            <a:r>
              <a:rPr lang="en-US" altLang="zh-TW" sz="1800" dirty="0" smtClean="0"/>
              <a:t>,</a:t>
            </a:r>
            <a:r>
              <a:rPr lang="en-US" altLang="zh-TW" sz="1800" dirty="0"/>
              <a:t> </a:t>
            </a:r>
            <a:r>
              <a:rPr lang="en-US" altLang="zh-TW" sz="1800" dirty="0" smtClean="0"/>
              <a:t>J. </a:t>
            </a:r>
            <a:r>
              <a:rPr lang="en-US" altLang="zh-TW" sz="1800" dirty="0" err="1" smtClean="0"/>
              <a:t>Malms</a:t>
            </a:r>
            <a:r>
              <a:rPr lang="en-US" altLang="zh-TW" sz="1800" dirty="0" smtClean="0"/>
              <a:t>, J. Steinbeck, and S. Blasius, “Accuracy of Pedicle Screw Placement in Lumbar Vertebrae,” </a:t>
            </a:r>
            <a:r>
              <a:rPr lang="en-US" altLang="zh-TW" sz="1800" i="1" dirty="0" smtClean="0"/>
              <a:t>Spine,</a:t>
            </a:r>
            <a:r>
              <a:rPr lang="en-US" altLang="zh-TW" sz="1800" dirty="0" smtClean="0"/>
              <a:t> Vol. 21, pp. 1320–1324, </a:t>
            </a:r>
            <a:r>
              <a:rPr lang="en-US" altLang="zh-TW" sz="1800" dirty="0"/>
              <a:t>1996</a:t>
            </a:r>
            <a:r>
              <a:rPr lang="en-US" altLang="zh-TW" sz="1800" dirty="0" smtClean="0"/>
              <a:t>. </a:t>
            </a:r>
          </a:p>
          <a:p>
            <a:r>
              <a:rPr lang="en-US" altLang="zh-TW" sz="1800" dirty="0" smtClean="0"/>
              <a:t>[2] B. M. </a:t>
            </a:r>
            <a:r>
              <a:rPr lang="en-US" altLang="zh-TW" sz="1800" dirty="0" err="1" smtClean="0"/>
              <a:t>Ozgur</a:t>
            </a:r>
            <a:r>
              <a:rPr lang="en-US" altLang="zh-TW" sz="1800" dirty="0" smtClean="0"/>
              <a:t>, S. Berta, V. </a:t>
            </a:r>
            <a:r>
              <a:rPr lang="en-US" altLang="zh-TW" sz="1800" dirty="0" err="1" smtClean="0"/>
              <a:t>Khiatani</a:t>
            </a:r>
            <a:r>
              <a:rPr lang="en-US" altLang="zh-TW" sz="1800" dirty="0" smtClean="0"/>
              <a:t>, and W. R. Taylor, “Automated Intraoperative EMG Testing during Percutaneous Pedicle Screw Placement,” </a:t>
            </a:r>
            <a:r>
              <a:rPr lang="en-US" altLang="zh-TW" sz="1800" i="1" dirty="0" smtClean="0"/>
              <a:t>The</a:t>
            </a:r>
            <a:r>
              <a:rPr lang="en-US" altLang="zh-TW" sz="1800" dirty="0" smtClean="0"/>
              <a:t> </a:t>
            </a:r>
            <a:r>
              <a:rPr lang="en-US" altLang="zh-TW" sz="1800" i="1" dirty="0" smtClean="0"/>
              <a:t>Spine Journal, </a:t>
            </a:r>
            <a:r>
              <a:rPr lang="en-US" altLang="zh-TW" sz="1800" dirty="0" smtClean="0"/>
              <a:t>Vol. 6, pp. 708–713, </a:t>
            </a:r>
            <a:r>
              <a:rPr lang="en-US" altLang="zh-TW" sz="1800" dirty="0"/>
              <a:t>2006</a:t>
            </a:r>
            <a:r>
              <a:rPr lang="en-US" altLang="zh-TW" sz="1800" dirty="0" smtClean="0"/>
              <a:t>.</a:t>
            </a:r>
          </a:p>
          <a:p>
            <a:r>
              <a:rPr lang="en-US" altLang="zh-TW" sz="1800" dirty="0" smtClean="0"/>
              <a:t>[3] D. Srinivasan, K. D. Than, A. C. Wang, F. L. </a:t>
            </a:r>
            <a:r>
              <a:rPr lang="en-US" altLang="zh-TW" sz="1800" dirty="0" err="1" smtClean="0"/>
              <a:t>Marca</a:t>
            </a:r>
            <a:r>
              <a:rPr lang="en-US" altLang="zh-TW" sz="1800" dirty="0" smtClean="0"/>
              <a:t>, P. I. Wang, T. C. </a:t>
            </a:r>
            <a:r>
              <a:rPr lang="en-US" altLang="zh-TW" sz="1800" dirty="0" err="1" smtClean="0"/>
              <a:t>Schermerhorn</a:t>
            </a:r>
            <a:r>
              <a:rPr lang="en-US" altLang="zh-TW" sz="1800" dirty="0" smtClean="0"/>
              <a:t>, and P. Park,  </a:t>
            </a:r>
            <a:r>
              <a:rPr lang="en-US" altLang="zh-TW" dirty="0" smtClean="0"/>
              <a:t>“Radiation Safety and Spine Surgery: Systematic Review of Exposure Limits and Methods to Minimize Radiation Exposure</a:t>
            </a:r>
            <a:r>
              <a:rPr lang="en-US" altLang="zh-TW" dirty="0"/>
              <a:t>,” World </a:t>
            </a:r>
            <a:r>
              <a:rPr lang="en-US" altLang="zh-TW" dirty="0" smtClean="0"/>
              <a:t>Neurosurgery, Vol. 82 pp. 1337-1343, 2014.</a:t>
            </a:r>
          </a:p>
          <a:p>
            <a:r>
              <a:rPr lang="en-US" altLang="zh-TW" sz="1800" dirty="0" smtClean="0"/>
              <a:t>[4] F</a:t>
            </a:r>
            <a:r>
              <a:rPr lang="en-US" altLang="zh-TW" sz="1800" dirty="0"/>
              <a:t>. Y. </a:t>
            </a:r>
            <a:r>
              <a:rPr lang="en-US" altLang="zh-TW" sz="1800" dirty="0" err="1"/>
              <a:t>Tsuang</a:t>
            </a:r>
            <a:r>
              <a:rPr lang="en-US" altLang="zh-TW" sz="1800" dirty="0"/>
              <a:t>, C. H. Chen, Y. J. </a:t>
            </a:r>
            <a:r>
              <a:rPr lang="en-US" altLang="zh-TW" sz="1800" dirty="0" err="1"/>
              <a:t>Kuo</a:t>
            </a:r>
            <a:r>
              <a:rPr lang="en-US" altLang="zh-TW" sz="1800" dirty="0"/>
              <a:t>, W. L. Tseng, Y. S. Chen, C. J. Lin, C. J. Liao, F. H. Lin, and C. J. Chiang, “Percutaneous Pedicle Screw Placement under Single Dimensional Fluoroscopy with a Designed Pedicle Finder—a Technical Note and Case Series,” </a:t>
            </a:r>
            <a:r>
              <a:rPr lang="en-US" altLang="zh-TW" sz="1800" i="1" dirty="0"/>
              <a:t>The Spine Journal</a:t>
            </a:r>
            <a:r>
              <a:rPr lang="en-US" altLang="zh-TW" sz="1800" dirty="0"/>
              <a:t>, Vol. 17, pp. 1373–1380, 2017</a:t>
            </a:r>
            <a:r>
              <a:rPr lang="en-US" altLang="zh-TW" sz="1800" dirty="0" smtClean="0"/>
              <a:t>.</a:t>
            </a:r>
          </a:p>
          <a:p>
            <a:r>
              <a:rPr lang="en-US" altLang="zh-TW" sz="1800" dirty="0" smtClean="0"/>
              <a:t>[5] Wikipedia, “</a:t>
            </a:r>
            <a:r>
              <a:rPr lang="en-US" altLang="zh-TW" dirty="0" smtClean="0"/>
              <a:t>Connected-Component Labeling,”</a:t>
            </a:r>
            <a:r>
              <a:rPr lang="en-US" altLang="zh-TW" dirty="0">
                <a:hlinkClick r:id="rId3"/>
              </a:rPr>
              <a:t> https://</a:t>
            </a:r>
            <a:r>
              <a:rPr lang="en-US" altLang="zh-TW" dirty="0" smtClean="0">
                <a:hlinkClick r:id="rId3"/>
              </a:rPr>
              <a:t>en.wikipedia.org/wiki/Connected-component_labeling</a:t>
            </a:r>
            <a:r>
              <a:rPr lang="en-US" altLang="zh-TW" dirty="0" smtClean="0"/>
              <a:t>, 2020.</a:t>
            </a:r>
            <a:endParaRPr lang="en-US" altLang="zh-TW" dirty="0"/>
          </a:p>
          <a:p>
            <a:r>
              <a:rPr lang="en-US" altLang="zh-TW" sz="1800" dirty="0" smtClean="0"/>
              <a:t>[6] Wikipedia, “</a:t>
            </a:r>
            <a:r>
              <a:rPr lang="en-US" altLang="zh-TW"/>
              <a:t>Hough </a:t>
            </a:r>
            <a:r>
              <a:rPr lang="en-US" altLang="zh-TW" smtClean="0"/>
              <a:t>Transform,”</a:t>
            </a:r>
            <a:r>
              <a:rPr lang="en-US" altLang="zh-TW">
                <a:hlinkClick r:id="rId4"/>
              </a:rPr>
              <a:t> https://</a:t>
            </a:r>
            <a:r>
              <a:rPr lang="en-US" altLang="zh-TW" smtClean="0">
                <a:hlinkClick r:id="rId4"/>
              </a:rPr>
              <a:t>en.wikipedia.org/wiki/Hough_transform</a:t>
            </a:r>
            <a:r>
              <a:rPr lang="en-US" altLang="zh-TW" smtClean="0"/>
              <a:t>, 2020.</a:t>
            </a:r>
            <a:endParaRPr lang="en-US" altLang="zh-TW" dirty="0"/>
          </a:p>
          <a:p>
            <a:endParaRPr lang="en-US" altLang="zh-TW" sz="1800" dirty="0"/>
          </a:p>
          <a:p>
            <a:endParaRPr lang="zh-TW" altLang="en-US" sz="1800" dirty="0"/>
          </a:p>
        </p:txBody>
      </p:sp>
    </p:spTree>
    <p:extLst>
      <p:ext uri="{BB962C8B-B14F-4D97-AF65-F5344CB8AC3E}">
        <p14:creationId xmlns:p14="http://schemas.microsoft.com/office/powerpoint/2010/main" val="1803008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Pedicle</a:t>
            </a:r>
            <a:endParaRPr lang="zh-TW" altLang="en-US" b="1"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3106738" y="2386013"/>
            <a:ext cx="6038850" cy="2943225"/>
          </a:xfrm>
        </p:spPr>
      </p:pic>
      <p:pic>
        <p:nvPicPr>
          <p:cNvPr id="1026" name="Picture 2" descr="https://lh5.googleusercontent.com/S3L9usQWU6KNq5pIzE7bJdfocwJVR2XQFFiBe44VCqpmxzg5nqfGVhAcxM8Ytk_25AyelurHX-D3MVjmSJmQalecIMYLpoLxTD5wR-dc_nutJTo-yA=w673"/>
          <p:cNvPicPr>
            <a:picLocks noChangeAspect="1" noChangeArrowheads="1"/>
          </p:cNvPicPr>
          <p:nvPr/>
        </p:nvPicPr>
        <p:blipFill rotWithShape="1">
          <a:blip r:embed="rId4">
            <a:extLst>
              <a:ext uri="{28A0092B-C50C-407E-A947-70E740481C1C}">
                <a14:useLocalDpi xmlns:a14="http://schemas.microsoft.com/office/drawing/2010/main" val="0"/>
              </a:ext>
            </a:extLst>
          </a:blip>
          <a:srcRect l="2356" t="18814" r="50272" b="3092"/>
          <a:stretch/>
        </p:blipFill>
        <p:spPr bwMode="auto">
          <a:xfrm>
            <a:off x="168882" y="2110215"/>
            <a:ext cx="3626629" cy="34467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5.googleusercontent.com/S3L9usQWU6KNq5pIzE7bJdfocwJVR2XQFFiBe44VCqpmxzg5nqfGVhAcxM8Ytk_25AyelurHX-D3MVjmSJmQalecIMYLpoLxTD5wR-dc_nutJTo-yA=w673"/>
          <p:cNvPicPr>
            <a:picLocks noChangeAspect="1" noChangeArrowheads="1"/>
          </p:cNvPicPr>
          <p:nvPr/>
        </p:nvPicPr>
        <p:blipFill rotWithShape="1">
          <a:blip r:embed="rId4">
            <a:extLst>
              <a:ext uri="{28A0092B-C50C-407E-A947-70E740481C1C}">
                <a14:useLocalDpi xmlns:a14="http://schemas.microsoft.com/office/drawing/2010/main" val="0"/>
              </a:ext>
            </a:extLst>
          </a:blip>
          <a:srcRect l="57770" t="31146" r="872" b="18981"/>
          <a:stretch/>
        </p:blipFill>
        <p:spPr bwMode="auto">
          <a:xfrm>
            <a:off x="7843838" y="470000"/>
            <a:ext cx="4048608" cy="2814638"/>
          </a:xfrm>
          <a:prstGeom prst="rect">
            <a:avLst/>
          </a:prstGeom>
          <a:noFill/>
          <a:extLst>
            <a:ext uri="{909E8E84-426E-40DD-AFC4-6F175D3DCCD1}">
              <a14:hiddenFill xmlns:a14="http://schemas.microsoft.com/office/drawing/2010/main">
                <a:solidFill>
                  <a:srgbClr val="FFFFFF"/>
                </a:solidFill>
              </a14:hiddenFill>
            </a:ext>
          </a:extLst>
        </p:spPr>
      </p:pic>
      <p:pic>
        <p:nvPicPr>
          <p:cNvPr id="9" name="內容版面配置區 3"/>
          <p:cNvPicPr>
            <a:picLocks noChangeAspect="1"/>
          </p:cNvPicPr>
          <p:nvPr/>
        </p:nvPicPr>
        <p:blipFill rotWithShape="1">
          <a:blip r:embed="rId3">
            <a:extLst>
              <a:ext uri="{28A0092B-C50C-407E-A947-70E740481C1C}">
                <a14:useLocalDpi xmlns:a14="http://schemas.microsoft.com/office/drawing/2010/main" val="0"/>
              </a:ext>
            </a:extLst>
          </a:blip>
          <a:srcRect r="54273" b="10432"/>
          <a:stretch/>
        </p:blipFill>
        <p:spPr>
          <a:xfrm>
            <a:off x="3715987" y="1916038"/>
            <a:ext cx="4017271" cy="3835116"/>
          </a:xfrm>
          <a:prstGeom prst="rect">
            <a:avLst/>
          </a:prstGeom>
        </p:spPr>
      </p:pic>
      <p:sp>
        <p:nvSpPr>
          <p:cNvPr id="5" name="矩形 4"/>
          <p:cNvSpPr/>
          <p:nvPr/>
        </p:nvSpPr>
        <p:spPr>
          <a:xfrm>
            <a:off x="4742683" y="2031741"/>
            <a:ext cx="681134" cy="29671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solidFill>
                <a:srgbClr val="C00000"/>
              </a:solidFill>
            </a:endParaRPr>
          </a:p>
        </p:txBody>
      </p:sp>
      <p:cxnSp>
        <p:nvCxnSpPr>
          <p:cNvPr id="7" name="直線接點 6"/>
          <p:cNvCxnSpPr/>
          <p:nvPr/>
        </p:nvCxnSpPr>
        <p:spPr>
          <a:xfrm flipH="1" flipV="1">
            <a:off x="5083251" y="2328455"/>
            <a:ext cx="817487" cy="73700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31280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smtClean="0"/>
              <a:t>Proposed Method</a:t>
            </a:r>
            <a:endParaRPr lang="zh-TW" altLang="en-US" dirty="0"/>
          </a:p>
        </p:txBody>
      </p:sp>
      <p:sp>
        <p:nvSpPr>
          <p:cNvPr id="3" name="內容版面配置區 2"/>
          <p:cNvSpPr>
            <a:spLocks noGrp="1"/>
          </p:cNvSpPr>
          <p:nvPr>
            <p:ph idx="1"/>
          </p:nvPr>
        </p:nvSpPr>
        <p:spPr/>
        <p:txBody>
          <a:bodyPr>
            <a:normAutofit/>
          </a:bodyPr>
          <a:lstStyle/>
          <a:p>
            <a:pPr marL="749808" lvl="1" indent="-457200">
              <a:buFont typeface="Wingdings" panose="05000000000000000000" pitchFamily="2" charset="2"/>
              <a:buChar char="l"/>
            </a:pPr>
            <a:r>
              <a:rPr lang="en-US" altLang="zh-TW" sz="3000" dirty="0"/>
              <a:t>This study </a:t>
            </a:r>
            <a:r>
              <a:rPr lang="en-US" altLang="zh-TW" sz="3000" dirty="0" smtClean="0"/>
              <a:t>aims </a:t>
            </a:r>
            <a:r>
              <a:rPr lang="en-US" altLang="zh-TW" sz="3000" dirty="0"/>
              <a:t>to demonstrate a method for percutaneous screws placement </a:t>
            </a:r>
            <a:r>
              <a:rPr lang="en-US" altLang="zh-TW" sz="3000" dirty="0" smtClean="0"/>
              <a:t>using only </a:t>
            </a:r>
            <a:r>
              <a:rPr lang="en-US" altLang="zh-TW" sz="3000" dirty="0"/>
              <a:t>the </a:t>
            </a:r>
            <a:r>
              <a:rPr lang="en-US" altLang="zh-TW" sz="3000" dirty="0" smtClean="0"/>
              <a:t>Anterior-Posterior </a:t>
            </a:r>
            <a:r>
              <a:rPr lang="en-US" altLang="zh-TW" sz="3000" dirty="0"/>
              <a:t>(AP) trajectory of intraoperative fluoroscopy.</a:t>
            </a:r>
            <a:endParaRPr lang="zh-TW" altLang="en-US" sz="3000" dirty="0"/>
          </a:p>
        </p:txBody>
      </p:sp>
      <p:grpSp>
        <p:nvGrpSpPr>
          <p:cNvPr id="8" name="群組 7"/>
          <p:cNvGrpSpPr/>
          <p:nvPr/>
        </p:nvGrpSpPr>
        <p:grpSpPr>
          <a:xfrm>
            <a:off x="1669479" y="3433665"/>
            <a:ext cx="8914001" cy="2173334"/>
            <a:chOff x="1564277" y="3638938"/>
            <a:chExt cx="8914001" cy="2173334"/>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277" y="3638938"/>
              <a:ext cx="2695956" cy="1992086"/>
            </a:xfrm>
            <a:prstGeom prst="rect">
              <a:avLst/>
            </a:prstGeom>
          </p:spPr>
        </p:pic>
        <p:sp>
          <p:nvSpPr>
            <p:cNvPr id="5" name="向右箭號 4"/>
            <p:cNvSpPr/>
            <p:nvPr/>
          </p:nvSpPr>
          <p:spPr>
            <a:xfrm>
              <a:off x="4506685" y="4395389"/>
              <a:ext cx="3097763" cy="55050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solidFill>
                  <a:srgbClr val="00B0F0"/>
                </a:solidFill>
              </a:endParaRPr>
            </a:p>
          </p:txBody>
        </p:sp>
        <p:sp>
          <p:nvSpPr>
            <p:cNvPr id="6" name="文字方塊 5"/>
            <p:cNvSpPr txBox="1"/>
            <p:nvPr/>
          </p:nvSpPr>
          <p:spPr>
            <a:xfrm>
              <a:off x="4506685" y="3963849"/>
              <a:ext cx="2877218" cy="646331"/>
            </a:xfrm>
            <a:prstGeom prst="rect">
              <a:avLst/>
            </a:prstGeom>
            <a:noFill/>
          </p:spPr>
          <p:txBody>
            <a:bodyPr wrap="square" rtlCol="0">
              <a:spAutoFit/>
            </a:bodyPr>
            <a:lstStyle/>
            <a:p>
              <a:r>
                <a:rPr lang="en-US" altLang="zh-TW" dirty="0" smtClean="0">
                  <a:solidFill>
                    <a:schemeClr val="accent2"/>
                  </a:solidFill>
                </a:rPr>
                <a:t>Determine pedicle</a:t>
              </a:r>
              <a:r>
                <a:rPr lang="zh-TW" altLang="en-US" dirty="0" smtClean="0">
                  <a:solidFill>
                    <a:schemeClr val="accent2"/>
                  </a:solidFill>
                </a:rPr>
                <a:t> </a:t>
              </a:r>
              <a:r>
                <a:rPr lang="en-US" altLang="zh-TW" dirty="0" smtClean="0">
                  <a:solidFill>
                    <a:schemeClr val="accent2"/>
                  </a:solidFill>
                </a:rPr>
                <a:t>screw position using AP trajectory </a:t>
              </a:r>
              <a:endParaRPr lang="zh-TW" altLang="en-US" dirty="0">
                <a:solidFill>
                  <a:schemeClr val="accent2"/>
                </a:solidFill>
              </a:endParaRP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448" y="3638938"/>
              <a:ext cx="2873830" cy="2173334"/>
            </a:xfrm>
            <a:prstGeom prst="rect">
              <a:avLst/>
            </a:prstGeom>
          </p:spPr>
        </p:pic>
      </p:grpSp>
      <p:pic>
        <p:nvPicPr>
          <p:cNvPr id="9" name="Picture 2" descr="https://lh5.googleusercontent.com/S3L9usQWU6KNq5pIzE7bJdfocwJVR2XQFFiBe44VCqpmxzg5nqfGVhAcxM8Ytk_25AyelurHX-D3MVjmSJmQalecIMYLpoLxTD5wR-dc_nutJTo-yA=w673"/>
          <p:cNvPicPr>
            <a:picLocks noChangeAspect="1" noChangeArrowheads="1"/>
          </p:cNvPicPr>
          <p:nvPr/>
        </p:nvPicPr>
        <p:blipFill rotWithShape="1">
          <a:blip r:embed="rId5">
            <a:extLst>
              <a:ext uri="{28A0092B-C50C-407E-A947-70E740481C1C}">
                <a14:useLocalDpi xmlns:a14="http://schemas.microsoft.com/office/drawing/2010/main" val="0"/>
              </a:ext>
            </a:extLst>
          </a:blip>
          <a:srcRect l="2356" t="18814" r="50272" b="3092"/>
          <a:stretch/>
        </p:blipFill>
        <p:spPr bwMode="auto">
          <a:xfrm>
            <a:off x="9763562" y="37147"/>
            <a:ext cx="2303038" cy="218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60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1999</TotalTime>
  <Words>5967</Words>
  <Application>Microsoft Office PowerPoint</Application>
  <PresentationFormat>寬螢幕</PresentationFormat>
  <Paragraphs>724</Paragraphs>
  <Slides>73</Slides>
  <Notes>68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73</vt:i4>
      </vt:variant>
    </vt:vector>
  </HeadingPairs>
  <TitlesOfParts>
    <vt:vector size="82" baseType="lpstr">
      <vt:lpstr>新細明體</vt:lpstr>
      <vt:lpstr>標楷體</vt:lpstr>
      <vt:lpstr>Arial</vt:lpstr>
      <vt:lpstr>Calibri</vt:lpstr>
      <vt:lpstr>Calibri Light</vt:lpstr>
      <vt:lpstr>Cambria Math</vt:lpstr>
      <vt:lpstr>Times New Roman</vt:lpstr>
      <vt:lpstr>Wingdings</vt:lpstr>
      <vt:lpstr>回顧</vt:lpstr>
      <vt:lpstr>Percutaneous Pedicle Screw Placement  and Vertebra Pedicle Awl Tip Extension</vt:lpstr>
      <vt:lpstr>Outline</vt:lpstr>
      <vt:lpstr>Part 1.</vt:lpstr>
      <vt:lpstr>Introduction</vt:lpstr>
      <vt:lpstr>MISS Has Many Advantages</vt:lpstr>
      <vt:lpstr>Disadvantage of MISS</vt:lpstr>
      <vt:lpstr>Computer-Assisted Navigation Systems</vt:lpstr>
      <vt:lpstr>Pedicle</vt:lpstr>
      <vt:lpstr>Proposed Method</vt:lpstr>
      <vt:lpstr>Instrument Design</vt:lpstr>
      <vt:lpstr>Technical Note</vt:lpstr>
      <vt:lpstr>Discussion of the Injection Angle of Awl</vt:lpstr>
      <vt:lpstr>Geometric Illustration</vt:lpstr>
      <vt:lpstr>Injection</vt:lpstr>
      <vt:lpstr>Pedicle Screw Position Evaluation</vt:lpstr>
      <vt:lpstr>Spinal Column</vt:lpstr>
      <vt:lpstr>CT with Different Grade Breaches</vt:lpstr>
      <vt:lpstr>Retrospective Series</vt:lpstr>
      <vt:lpstr>Prospective Series</vt:lpstr>
      <vt:lpstr>Statistic of Operation Level</vt:lpstr>
      <vt:lpstr>Conclusions of Percutaneous Pedicle Screw Placement</vt:lpstr>
      <vt:lpstr>Part 2.</vt:lpstr>
      <vt:lpstr>Purpose</vt:lpstr>
      <vt:lpstr>The Awl Tip Extension in MRI Image</vt:lpstr>
      <vt:lpstr>Our Result in MRI Image (A)</vt:lpstr>
      <vt:lpstr>Our Result in MRI Image (B)</vt:lpstr>
      <vt:lpstr>Our Result in MRI Image (C)</vt:lpstr>
      <vt:lpstr>The Awl Tip Extension in AP X-ray Image</vt:lpstr>
      <vt:lpstr>The Awl Tip Extension in AP X-ray Image</vt:lpstr>
      <vt:lpstr>Our Result in AP X-ray Image (D)</vt:lpstr>
      <vt:lpstr>Our Result in AP X-ray Image (E)</vt:lpstr>
      <vt:lpstr>Our Result in AP X-ray Image (F)</vt:lpstr>
      <vt:lpstr>Computer Vision Techniques</vt:lpstr>
      <vt:lpstr>The Flowchart of Our Image Processing Method</vt:lpstr>
      <vt:lpstr>Binarize Image and Connected-Component Labeling </vt:lpstr>
      <vt:lpstr>Recall: Connected-Component Labeling (1) </vt:lpstr>
      <vt:lpstr>Recall: Connected-Component Labeling (2) </vt:lpstr>
      <vt:lpstr>Canny Edge Detector</vt:lpstr>
      <vt:lpstr>Recall: Canny Edge Detector</vt:lpstr>
      <vt:lpstr>Finding Midline of Awl</vt:lpstr>
      <vt:lpstr>Finding Midline Using Hough Transform</vt:lpstr>
      <vt:lpstr>Recall: Hough Transform </vt:lpstr>
      <vt:lpstr>Recall: Hough Transform (2)</vt:lpstr>
      <vt:lpstr>Recall: Hough Transform (3)</vt:lpstr>
      <vt:lpstr>Recall: Hough Transform Algorithm:</vt:lpstr>
      <vt:lpstr>Detect Awl Tip Corner</vt:lpstr>
      <vt:lpstr>Detect Awl Tip Corner (2)</vt:lpstr>
      <vt:lpstr>Extend the Awl Tip</vt:lpstr>
      <vt:lpstr>Correct Extension</vt:lpstr>
      <vt:lpstr>Correct Extension</vt:lpstr>
      <vt:lpstr>Correct Extension</vt:lpstr>
      <vt:lpstr>Correct Extension</vt:lpstr>
      <vt:lpstr>False Extension</vt:lpstr>
      <vt:lpstr>Pedicle Detection and Awl Injection Point Detection</vt:lpstr>
      <vt:lpstr>Method: YOLO v4 (You Only Look Once).</vt:lpstr>
      <vt:lpstr>Bounding Box</vt:lpstr>
      <vt:lpstr>Label Format in YOLO</vt:lpstr>
      <vt:lpstr>YOLO Architecture </vt:lpstr>
      <vt:lpstr>Prediction Feature Maps at Different Scales</vt:lpstr>
      <vt:lpstr>Bounding Box Prediction</vt:lpstr>
      <vt:lpstr>Intersection over Union (IoU)</vt:lpstr>
      <vt:lpstr>Intersection over Union (IoU)</vt:lpstr>
      <vt:lpstr>Non-Maximum Suppression (NMS)</vt:lpstr>
      <vt:lpstr>Result</vt:lpstr>
      <vt:lpstr>Result</vt:lpstr>
      <vt:lpstr>Result</vt:lpstr>
      <vt:lpstr>Result</vt:lpstr>
      <vt:lpstr>Result</vt:lpstr>
      <vt:lpstr>Result</vt:lpstr>
      <vt:lpstr>Result</vt:lpstr>
      <vt:lpstr>Conclusion</vt:lpstr>
      <vt:lpstr>Abbreviations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Percutaneous pedicle screw placement under single dimensional fluoroscopy with a designed pedicle finder—a technical note and case series</dc:title>
  <dc:creator>RaoBlack</dc:creator>
  <cp:lastModifiedBy>RaoBlack</cp:lastModifiedBy>
  <cp:revision>254</cp:revision>
  <dcterms:created xsi:type="dcterms:W3CDTF">2020-03-16T14:02:35Z</dcterms:created>
  <dcterms:modified xsi:type="dcterms:W3CDTF">2020-10-12T15:36:47Z</dcterms:modified>
</cp:coreProperties>
</file>